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9" r:id="rId2"/>
    <p:sldId id="260" r:id="rId3"/>
    <p:sldId id="261" r:id="rId4"/>
    <p:sldId id="273" r:id="rId5"/>
    <p:sldId id="274" r:id="rId6"/>
    <p:sldId id="262" r:id="rId7"/>
    <p:sldId id="263" r:id="rId8"/>
    <p:sldId id="264" r:id="rId9"/>
    <p:sldId id="275" r:id="rId10"/>
    <p:sldId id="266" r:id="rId11"/>
    <p:sldId id="267" r:id="rId12"/>
    <p:sldId id="279" r:id="rId13"/>
    <p:sldId id="280" r:id="rId14"/>
    <p:sldId id="268" r:id="rId15"/>
    <p:sldId id="269" r:id="rId16"/>
    <p:sldId id="270" r:id="rId17"/>
    <p:sldId id="272" r:id="rId18"/>
    <p:sldId id="257" r:id="rId19"/>
    <p:sldId id="276" r:id="rId20"/>
    <p:sldId id="277" r:id="rId21"/>
    <p:sldId id="278" r:id="rId22"/>
  </p:sldIdLst>
  <p:sldSz cx="12192000" cy="6858000"/>
  <p:notesSz cx="6858000" cy="9144000"/>
  <p:embeddedFontLst>
    <p:embeddedFont>
      <p:font typeface="Benguiat" panose="020B7200000000000000" pitchFamily="34" charset="0"/>
      <p:regular r:id="rId24"/>
    </p:embeddedFont>
    <p:embeddedFont>
      <p:font typeface="Calibri" panose="020F0502020204030204" pitchFamily="34" charset="0"/>
      <p:regular r:id="rId25"/>
      <p:bold r:id="rId26"/>
      <p:italic r:id="rId27"/>
      <p:boldItalic r:id="rId28"/>
    </p:embeddedFont>
    <p:embeddedFont>
      <p:font typeface="Freeway Gothic" pitchFamily="2"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04" autoAdjust="0"/>
    <p:restoredTop sz="91882"/>
  </p:normalViewPr>
  <p:slideViewPr>
    <p:cSldViewPr snapToGrid="0">
      <p:cViewPr varScale="1">
        <p:scale>
          <a:sx n="150" d="100"/>
          <a:sy n="150"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093D3-A121-C64E-85F7-B7179BA99A47}" type="datetimeFigureOut">
              <a:rPr lang="en-US" smtClean="0"/>
              <a:t>5/14/23</a:t>
            </a:fld>
            <a:endParaRPr lang="en-US"/>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3E818-A64A-964D-AC3E-09EB9DDEAA2A}" type="slidenum">
              <a:rPr lang="en-US" smtClean="0"/>
              <a:t>‹#›</a:t>
            </a:fld>
            <a:endParaRPr lang="en-US"/>
          </a:p>
        </p:txBody>
      </p:sp>
    </p:spTree>
    <p:extLst>
      <p:ext uri="{BB962C8B-B14F-4D97-AF65-F5344CB8AC3E}">
        <p14:creationId xmlns:p14="http://schemas.microsoft.com/office/powerpoint/2010/main" val="1149210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updated: 2023/05/14</a:t>
            </a:r>
          </a:p>
          <a:p>
            <a:endParaRPr lang="en-US" dirty="0"/>
          </a:p>
        </p:txBody>
      </p:sp>
      <p:sp>
        <p:nvSpPr>
          <p:cNvPr id="4" name="Slide Number Placeholder 3"/>
          <p:cNvSpPr>
            <a:spLocks noGrp="1"/>
          </p:cNvSpPr>
          <p:nvPr>
            <p:ph type="sldNum" sz="quarter" idx="5"/>
          </p:nvPr>
        </p:nvSpPr>
        <p:spPr/>
        <p:txBody>
          <a:bodyPr/>
          <a:lstStyle/>
          <a:p>
            <a:fld id="{5893E818-A64A-964D-AC3E-09EB9DDEAA2A}" type="slidenum">
              <a:rPr lang="en-US" smtClean="0"/>
              <a:t>1</a:t>
            </a:fld>
            <a:endParaRPr lang="en-US"/>
          </a:p>
        </p:txBody>
      </p:sp>
    </p:spTree>
    <p:extLst>
      <p:ext uri="{BB962C8B-B14F-4D97-AF65-F5344CB8AC3E}">
        <p14:creationId xmlns:p14="http://schemas.microsoft.com/office/powerpoint/2010/main" val="812308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a:t>
            </a:r>
          </a:p>
          <a:p>
            <a:r>
              <a:rPr lang="en-US" dirty="0"/>
              <a:t>Similarity Bias — We prefer what is like us over what is different</a:t>
            </a:r>
          </a:p>
          <a:p>
            <a:r>
              <a:rPr lang="en-US" dirty="0"/>
              <a:t>Expedience Bias — We prefer to act quickly rather than take time</a:t>
            </a:r>
          </a:p>
          <a:p>
            <a:r>
              <a:rPr lang="en-US" dirty="0"/>
              <a:t>Experience Bias — We take our perception to be the objective truth</a:t>
            </a:r>
          </a:p>
          <a:p>
            <a:r>
              <a:rPr lang="en-US" dirty="0"/>
              <a:t>Distance Bias — We prefer what’s closer over what’s farther away</a:t>
            </a:r>
          </a:p>
          <a:p>
            <a:r>
              <a:rPr lang="en-US" dirty="0"/>
              <a:t>Safety Bias — We protect against loss more than we seek out gain</a:t>
            </a:r>
          </a:p>
          <a:p>
            <a:endParaRPr lang="en-US" dirty="0"/>
          </a:p>
        </p:txBody>
      </p:sp>
      <p:sp>
        <p:nvSpPr>
          <p:cNvPr id="4" name="Slide Number Placeholder 3"/>
          <p:cNvSpPr>
            <a:spLocks noGrp="1"/>
          </p:cNvSpPr>
          <p:nvPr>
            <p:ph type="sldNum" sz="quarter" idx="5"/>
          </p:nvPr>
        </p:nvSpPr>
        <p:spPr/>
        <p:txBody>
          <a:bodyPr/>
          <a:lstStyle/>
          <a:p>
            <a:fld id="{5893E818-A64A-964D-AC3E-09EB9DDEAA2A}" type="slidenum">
              <a:rPr lang="en-US" smtClean="0"/>
              <a:t>16</a:t>
            </a:fld>
            <a:endParaRPr lang="en-US"/>
          </a:p>
        </p:txBody>
      </p:sp>
    </p:spTree>
    <p:extLst>
      <p:ext uri="{BB962C8B-B14F-4D97-AF65-F5344CB8AC3E}">
        <p14:creationId xmlns:p14="http://schemas.microsoft.com/office/powerpoint/2010/main" val="3846603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b="0" dirty="0">
                <a:solidFill>
                  <a:srgbClr val="D4D4D4"/>
                </a:solidFill>
                <a:effectLst/>
                <a:latin typeface="+mn-lt"/>
              </a:rPr>
              <a:t>[</a:t>
            </a:r>
            <a:r>
              <a:rPr lang="fr-CA" b="0" dirty="0">
                <a:solidFill>
                  <a:srgbClr val="CE9178"/>
                </a:solidFill>
                <a:effectLst/>
                <a:latin typeface="+mn-lt"/>
              </a:rPr>
              <a:t>1. Never stop learning.2. </a:t>
            </a:r>
            <a:r>
              <a:rPr lang="fr-CA" b="0" dirty="0" err="1">
                <a:solidFill>
                  <a:srgbClr val="CE9178"/>
                </a:solidFill>
                <a:effectLst/>
                <a:latin typeface="+mn-lt"/>
              </a:rPr>
              <a:t>See</a:t>
            </a:r>
            <a:r>
              <a:rPr lang="fr-CA" b="0" dirty="0">
                <a:solidFill>
                  <a:srgbClr val="CE9178"/>
                </a:solidFill>
                <a:effectLst/>
                <a:latin typeface="+mn-lt"/>
              </a:rPr>
              <a:t> </a:t>
            </a:r>
            <a:r>
              <a:rPr lang="fr-CA" b="0" dirty="0" err="1">
                <a:solidFill>
                  <a:srgbClr val="CE9178"/>
                </a:solidFill>
                <a:effectLst/>
                <a:latin typeface="+mn-lt"/>
              </a:rPr>
              <a:t>failure</a:t>
            </a:r>
            <a:r>
              <a:rPr lang="fr-CA" b="0" dirty="0">
                <a:solidFill>
                  <a:srgbClr val="CE9178"/>
                </a:solidFill>
                <a:effectLst/>
                <a:latin typeface="+mn-lt"/>
              </a:rPr>
              <a:t> as a beginning.3. </a:t>
            </a:r>
            <a:r>
              <a:rPr lang="fr-CA" b="0" dirty="0" err="1">
                <a:solidFill>
                  <a:srgbClr val="CE9178"/>
                </a:solidFill>
                <a:effectLst/>
                <a:latin typeface="+mn-lt"/>
              </a:rPr>
              <a:t>Teach</a:t>
            </a:r>
            <a:r>
              <a:rPr lang="fr-CA" b="0" dirty="0">
                <a:solidFill>
                  <a:srgbClr val="CE9178"/>
                </a:solidFill>
                <a:effectLst/>
                <a:latin typeface="+mn-lt"/>
              </a:rPr>
              <a:t> </a:t>
            </a:r>
            <a:r>
              <a:rPr lang="fr-CA" b="0" dirty="0" err="1">
                <a:solidFill>
                  <a:srgbClr val="CE9178"/>
                </a:solidFill>
                <a:effectLst/>
                <a:latin typeface="+mn-lt"/>
              </a:rPr>
              <a:t>others</a:t>
            </a:r>
            <a:r>
              <a:rPr lang="fr-CA" b="0" dirty="0">
                <a:solidFill>
                  <a:srgbClr val="CE9178"/>
                </a:solidFill>
                <a:effectLst/>
                <a:latin typeface="+mn-lt"/>
              </a:rPr>
              <a:t> </a:t>
            </a:r>
            <a:r>
              <a:rPr lang="fr-CA" b="0" dirty="0" err="1">
                <a:solidFill>
                  <a:srgbClr val="CE9178"/>
                </a:solidFill>
                <a:effectLst/>
                <a:latin typeface="+mn-lt"/>
              </a:rPr>
              <a:t>what</a:t>
            </a:r>
            <a:r>
              <a:rPr lang="fr-CA" b="0" dirty="0">
                <a:solidFill>
                  <a:srgbClr val="CE9178"/>
                </a:solidFill>
                <a:effectLst/>
                <a:latin typeface="+mn-lt"/>
              </a:rPr>
              <a:t> </a:t>
            </a:r>
            <a:r>
              <a:rPr lang="fr-CA" b="0" dirty="0" err="1">
                <a:solidFill>
                  <a:srgbClr val="CE9178"/>
                </a:solidFill>
                <a:effectLst/>
                <a:latin typeface="+mn-lt"/>
              </a:rPr>
              <a:t>you</a:t>
            </a:r>
            <a:r>
              <a:rPr lang="fr-CA" b="0" dirty="0">
                <a:solidFill>
                  <a:srgbClr val="CE9178"/>
                </a:solidFill>
                <a:effectLst/>
                <a:latin typeface="+mn-lt"/>
              </a:rPr>
              <a:t> know.4. Assume </a:t>
            </a:r>
            <a:r>
              <a:rPr lang="fr-CA" b="0" dirty="0" err="1">
                <a:solidFill>
                  <a:srgbClr val="CE9178"/>
                </a:solidFill>
                <a:effectLst/>
                <a:latin typeface="+mn-lt"/>
              </a:rPr>
              <a:t>nothing</a:t>
            </a:r>
            <a:r>
              <a:rPr lang="fr-CA" b="0" dirty="0">
                <a:solidFill>
                  <a:srgbClr val="CE9178"/>
                </a:solidFill>
                <a:effectLst/>
                <a:latin typeface="+mn-lt"/>
              </a:rPr>
              <a:t>, question everything.5. </a:t>
            </a:r>
            <a:r>
              <a:rPr lang="fr-CA" b="0" dirty="0" err="1">
                <a:solidFill>
                  <a:srgbClr val="CE9178"/>
                </a:solidFill>
                <a:effectLst/>
                <a:latin typeface="+mn-lt"/>
              </a:rPr>
              <a:t>Analyze</a:t>
            </a:r>
            <a:r>
              <a:rPr lang="fr-CA" b="0" dirty="0">
                <a:solidFill>
                  <a:srgbClr val="CE9178"/>
                </a:solidFill>
                <a:effectLst/>
                <a:latin typeface="+mn-lt"/>
              </a:rPr>
              <a:t> objectively.6. Practice humility.7. Respect constructive criticism.8. Love </a:t>
            </a:r>
            <a:r>
              <a:rPr lang="fr-CA" b="0" dirty="0" err="1">
                <a:solidFill>
                  <a:srgbClr val="CE9178"/>
                </a:solidFill>
                <a:effectLst/>
                <a:latin typeface="+mn-lt"/>
              </a:rPr>
              <a:t>what</a:t>
            </a:r>
            <a:r>
              <a:rPr lang="fr-CA" b="0" dirty="0">
                <a:solidFill>
                  <a:srgbClr val="CE9178"/>
                </a:solidFill>
                <a:effectLst/>
                <a:latin typeface="+mn-lt"/>
              </a:rPr>
              <a:t> </a:t>
            </a:r>
            <a:r>
              <a:rPr lang="fr-CA" b="0" dirty="0" err="1">
                <a:solidFill>
                  <a:srgbClr val="CE9178"/>
                </a:solidFill>
                <a:effectLst/>
                <a:latin typeface="+mn-lt"/>
              </a:rPr>
              <a:t>you</a:t>
            </a:r>
            <a:r>
              <a:rPr lang="fr-CA" b="0" dirty="0">
                <a:solidFill>
                  <a:srgbClr val="CE9178"/>
                </a:solidFill>
                <a:effectLst/>
                <a:latin typeface="+mn-lt"/>
              </a:rPr>
              <a:t> do.9. </a:t>
            </a:r>
            <a:r>
              <a:rPr lang="fr-CA" b="0" dirty="0" err="1">
                <a:solidFill>
                  <a:srgbClr val="CE9178"/>
                </a:solidFill>
                <a:effectLst/>
                <a:latin typeface="+mn-lt"/>
              </a:rPr>
              <a:t>Give</a:t>
            </a:r>
            <a:r>
              <a:rPr lang="fr-CA" b="0" dirty="0">
                <a:solidFill>
                  <a:srgbClr val="CE9178"/>
                </a:solidFill>
                <a:effectLst/>
                <a:latin typeface="+mn-lt"/>
              </a:rPr>
              <a:t> </a:t>
            </a:r>
            <a:r>
              <a:rPr lang="fr-CA" b="0" dirty="0" err="1">
                <a:solidFill>
                  <a:srgbClr val="CE9178"/>
                </a:solidFill>
                <a:effectLst/>
                <a:latin typeface="+mn-lt"/>
              </a:rPr>
              <a:t>credit</a:t>
            </a:r>
            <a:r>
              <a:rPr lang="fr-CA" b="0" dirty="0">
                <a:solidFill>
                  <a:srgbClr val="CE9178"/>
                </a:solidFill>
                <a:effectLst/>
                <a:latin typeface="+mn-lt"/>
              </a:rPr>
              <a:t> </a:t>
            </a:r>
            <a:r>
              <a:rPr lang="fr-CA" b="0" dirty="0" err="1">
                <a:solidFill>
                  <a:srgbClr val="CE9178"/>
                </a:solidFill>
                <a:effectLst/>
                <a:latin typeface="+mn-lt"/>
              </a:rPr>
              <a:t>where</a:t>
            </a:r>
            <a:r>
              <a:rPr lang="fr-CA" b="0" dirty="0">
                <a:solidFill>
                  <a:srgbClr val="CE9178"/>
                </a:solidFill>
                <a:effectLst/>
                <a:latin typeface="+mn-lt"/>
              </a:rPr>
              <a:t> </a:t>
            </a:r>
            <a:r>
              <a:rPr lang="fr-CA" b="0" dirty="0" err="1">
                <a:solidFill>
                  <a:srgbClr val="CE9178"/>
                </a:solidFill>
                <a:effectLst/>
                <a:latin typeface="+mn-lt"/>
              </a:rPr>
              <a:t>it's</a:t>
            </a:r>
            <a:r>
              <a:rPr lang="fr-CA" b="0" dirty="0">
                <a:solidFill>
                  <a:srgbClr val="CE9178"/>
                </a:solidFill>
                <a:effectLst/>
                <a:latin typeface="+mn-lt"/>
              </a:rPr>
              <a:t> due.10. </a:t>
            </a:r>
            <a:r>
              <a:rPr lang="fr-CA" b="0" dirty="0" err="1">
                <a:solidFill>
                  <a:srgbClr val="CE9178"/>
                </a:solidFill>
                <a:effectLst/>
                <a:latin typeface="+mn-lt"/>
              </a:rPr>
              <a:t>Take</a:t>
            </a:r>
            <a:r>
              <a:rPr lang="fr-CA" b="0" dirty="0">
                <a:solidFill>
                  <a:srgbClr val="CE9178"/>
                </a:solidFill>
                <a:effectLst/>
                <a:latin typeface="+mn-lt"/>
              </a:rPr>
              <a:t> initiative. </a:t>
            </a:r>
            <a:r>
              <a:rPr lang="fr-CA" b="0" dirty="0" err="1">
                <a:solidFill>
                  <a:srgbClr val="CE9178"/>
                </a:solidFill>
                <a:effectLst/>
                <a:latin typeface="+mn-lt"/>
              </a:rPr>
              <a:t>Feb</a:t>
            </a:r>
            <a:r>
              <a:rPr lang="fr-CA" b="0" dirty="0">
                <a:solidFill>
                  <a:srgbClr val="CE9178"/>
                </a:solidFill>
                <a:effectLst/>
                <a:latin typeface="+mn-lt"/>
              </a:rPr>
              <a:t> 2023</a:t>
            </a:r>
            <a:r>
              <a:rPr lang="fr-CA" b="0" dirty="0">
                <a:solidFill>
                  <a:srgbClr val="D4D4D4"/>
                </a:solidFill>
                <a:effectLst/>
                <a:latin typeface="+mn-lt"/>
              </a:rPr>
              <a:t>](</a:t>
            </a:r>
            <a:r>
              <a:rPr lang="fr-CA" b="0" u="sng" dirty="0">
                <a:solidFill>
                  <a:srgbClr val="D4D4D4"/>
                </a:solidFill>
                <a:effectLst/>
                <a:latin typeface="+mn-lt"/>
              </a:rPr>
              <a:t>https://</a:t>
            </a:r>
            <a:r>
              <a:rPr lang="fr-CA" b="0" u="sng" dirty="0" err="1">
                <a:solidFill>
                  <a:srgbClr val="D4D4D4"/>
                </a:solidFill>
                <a:effectLst/>
                <a:latin typeface="+mn-lt"/>
              </a:rPr>
              <a:t>twitter.com</a:t>
            </a:r>
            <a:r>
              <a:rPr lang="fr-CA" b="0" u="sng" dirty="0">
                <a:solidFill>
                  <a:srgbClr val="D4D4D4"/>
                </a:solidFill>
                <a:effectLst/>
                <a:latin typeface="+mn-lt"/>
              </a:rPr>
              <a:t>/</a:t>
            </a:r>
            <a:r>
              <a:rPr lang="fr-CA" b="0" u="sng" dirty="0" err="1">
                <a:solidFill>
                  <a:srgbClr val="D4D4D4"/>
                </a:solidFill>
                <a:effectLst/>
                <a:latin typeface="+mn-lt"/>
              </a:rPr>
              <a:t>ProfFeynman</a:t>
            </a:r>
            <a:r>
              <a:rPr lang="fr-CA" b="0" u="sng" dirty="0">
                <a:solidFill>
                  <a:srgbClr val="D4D4D4"/>
                </a:solidFill>
                <a:effectLst/>
                <a:latin typeface="+mn-lt"/>
              </a:rPr>
              <a:t>/</a:t>
            </a:r>
            <a:r>
              <a:rPr lang="fr-CA" b="0" u="sng" dirty="0" err="1">
                <a:solidFill>
                  <a:srgbClr val="D4D4D4"/>
                </a:solidFill>
                <a:effectLst/>
                <a:latin typeface="+mn-lt"/>
              </a:rPr>
              <a:t>status</a:t>
            </a:r>
            <a:r>
              <a:rPr lang="fr-CA" b="0" u="sng" dirty="0">
                <a:solidFill>
                  <a:srgbClr val="D4D4D4"/>
                </a:solidFill>
                <a:effectLst/>
                <a:latin typeface="+mn-lt"/>
              </a:rPr>
              <a:t>/1627127271671861249</a:t>
            </a:r>
            <a:r>
              <a:rPr lang="fr-CA" b="0" dirty="0">
                <a:solidFill>
                  <a:srgbClr val="D4D4D4"/>
                </a:solidFill>
                <a:effectLst/>
                <a:latin typeface="+mn-lt"/>
              </a:rPr>
              <a:t>)</a:t>
            </a:r>
          </a:p>
        </p:txBody>
      </p:sp>
      <p:sp>
        <p:nvSpPr>
          <p:cNvPr id="4" name="Espace réservé du numéro de diapositive 3"/>
          <p:cNvSpPr>
            <a:spLocks noGrp="1"/>
          </p:cNvSpPr>
          <p:nvPr>
            <p:ph type="sldNum" sz="quarter" idx="5"/>
          </p:nvPr>
        </p:nvSpPr>
        <p:spPr/>
        <p:txBody>
          <a:bodyPr/>
          <a:lstStyle/>
          <a:p>
            <a:fld id="{0AD67728-BE9C-AE41-86BB-E7927CAFA691}" type="slidenum">
              <a:rPr lang="en-US" smtClean="0"/>
              <a:t>17</a:t>
            </a:fld>
            <a:endParaRPr lang="en-US"/>
          </a:p>
        </p:txBody>
      </p:sp>
    </p:spTree>
    <p:extLst>
      <p:ext uri="{BB962C8B-B14F-4D97-AF65-F5344CB8AC3E}">
        <p14:creationId xmlns:p14="http://schemas.microsoft.com/office/powerpoint/2010/main" val="2660526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93E818-A64A-964D-AC3E-09EB9DDEAA2A}" type="slidenum">
              <a:rPr lang="en-US" smtClean="0"/>
              <a:t>18</a:t>
            </a:fld>
            <a:endParaRPr lang="en-US"/>
          </a:p>
        </p:txBody>
      </p:sp>
    </p:spTree>
    <p:extLst>
      <p:ext uri="{BB962C8B-B14F-4D97-AF65-F5344CB8AC3E}">
        <p14:creationId xmlns:p14="http://schemas.microsoft.com/office/powerpoint/2010/main" val="1708059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Five_whys</a:t>
            </a:r>
            <a:endParaRPr lang="en-US" dirty="0"/>
          </a:p>
        </p:txBody>
      </p:sp>
      <p:sp>
        <p:nvSpPr>
          <p:cNvPr id="4" name="Slide Number Placeholder 3"/>
          <p:cNvSpPr>
            <a:spLocks noGrp="1"/>
          </p:cNvSpPr>
          <p:nvPr>
            <p:ph type="sldNum" sz="quarter" idx="5"/>
          </p:nvPr>
        </p:nvSpPr>
        <p:spPr/>
        <p:txBody>
          <a:bodyPr/>
          <a:lstStyle/>
          <a:p>
            <a:fld id="{5893E818-A64A-964D-AC3E-09EB9DDEAA2A}" type="slidenum">
              <a:rPr lang="en-US" smtClean="0"/>
              <a:t>19</a:t>
            </a:fld>
            <a:endParaRPr lang="en-US"/>
          </a:p>
        </p:txBody>
      </p:sp>
    </p:spTree>
    <p:extLst>
      <p:ext uri="{BB962C8B-B14F-4D97-AF65-F5344CB8AC3E}">
        <p14:creationId xmlns:p14="http://schemas.microsoft.com/office/powerpoint/2010/main" val="203345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www.nytimes.com</a:t>
            </a:r>
            <a:r>
              <a:rPr lang="en-US" dirty="0"/>
              <a:t>/1977/11/04/archives/which-rule-of-</a:t>
            </a:r>
            <a:r>
              <a:rPr lang="en-US" dirty="0" err="1"/>
              <a:t>law.html</a:t>
            </a:r>
            <a:endParaRPr lang="en-US" dirty="0"/>
          </a:p>
          <a:p>
            <a:endParaRPr lang="en-US" dirty="0"/>
          </a:p>
        </p:txBody>
      </p:sp>
      <p:sp>
        <p:nvSpPr>
          <p:cNvPr id="4" name="Espace réservé du numéro de diapositive 3"/>
          <p:cNvSpPr>
            <a:spLocks noGrp="1"/>
          </p:cNvSpPr>
          <p:nvPr>
            <p:ph type="sldNum" sz="quarter" idx="5"/>
          </p:nvPr>
        </p:nvSpPr>
        <p:spPr/>
        <p:txBody>
          <a:bodyPr/>
          <a:lstStyle/>
          <a:p>
            <a:fld id="{0AD67728-BE9C-AE41-86BB-E7927CAFA691}" type="slidenum">
              <a:rPr lang="en-US" smtClean="0"/>
              <a:t>3</a:t>
            </a:fld>
            <a:endParaRPr lang="en-US"/>
          </a:p>
        </p:txBody>
      </p:sp>
    </p:spTree>
    <p:extLst>
      <p:ext uri="{BB962C8B-B14F-4D97-AF65-F5344CB8AC3E}">
        <p14:creationId xmlns:p14="http://schemas.microsoft.com/office/powerpoint/2010/main" val="398412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b="0" dirty="0" err="1">
                <a:solidFill>
                  <a:srgbClr val="6A9955"/>
                </a:solidFill>
                <a:effectLst/>
                <a:latin typeface="+mn-lt"/>
              </a:rPr>
              <a:t>Credits</a:t>
            </a:r>
            <a:r>
              <a:rPr lang="fr-CA" b="0" dirty="0">
                <a:solidFill>
                  <a:srgbClr val="6A9955"/>
                </a:solidFill>
                <a:effectLst/>
                <a:latin typeface="+mn-lt"/>
              </a:rPr>
              <a:t>: https://</a:t>
            </a:r>
            <a:r>
              <a:rPr lang="fr-CA" b="0" dirty="0" err="1">
                <a:solidFill>
                  <a:srgbClr val="6A9955"/>
                </a:solidFill>
                <a:effectLst/>
                <a:latin typeface="+mn-lt"/>
              </a:rPr>
              <a:t>www.wallpaperflare.com</a:t>
            </a:r>
            <a:r>
              <a:rPr lang="fr-CA" b="0" dirty="0">
                <a:solidFill>
                  <a:srgbClr val="6A9955"/>
                </a:solidFill>
                <a:effectLst/>
                <a:latin typeface="+mn-lt"/>
              </a:rPr>
              <a:t>/question-mark-drawing-why-problem-solution-think-chalk-board-wallpaper-zzmun</a:t>
            </a:r>
            <a:endParaRPr lang="fr-CA" b="0" dirty="0">
              <a:solidFill>
                <a:srgbClr val="D4D4D4"/>
              </a:solidFill>
              <a:effectLst/>
              <a:latin typeface="+mn-lt"/>
            </a:endParaRPr>
          </a:p>
          <a:p>
            <a:endParaRPr lang="en-US" dirty="0">
              <a:latin typeface="+mn-lt"/>
            </a:endParaRPr>
          </a:p>
        </p:txBody>
      </p:sp>
      <p:sp>
        <p:nvSpPr>
          <p:cNvPr id="4" name="Espace réservé du numéro de diapositive 3"/>
          <p:cNvSpPr>
            <a:spLocks noGrp="1"/>
          </p:cNvSpPr>
          <p:nvPr>
            <p:ph type="sldNum" sz="quarter" idx="5"/>
          </p:nvPr>
        </p:nvSpPr>
        <p:spPr/>
        <p:txBody>
          <a:bodyPr/>
          <a:lstStyle/>
          <a:p>
            <a:fld id="{0AD67728-BE9C-AE41-86BB-E7927CAFA691}" type="slidenum">
              <a:rPr lang="en-US" smtClean="0"/>
              <a:t>5</a:t>
            </a:fld>
            <a:endParaRPr lang="en-US"/>
          </a:p>
        </p:txBody>
      </p:sp>
    </p:spTree>
    <p:extLst>
      <p:ext uri="{BB962C8B-B14F-4D97-AF65-F5344CB8AC3E}">
        <p14:creationId xmlns:p14="http://schemas.microsoft.com/office/powerpoint/2010/main" val="2203481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b="0" dirty="0" err="1">
                <a:solidFill>
                  <a:srgbClr val="6A9955"/>
                </a:solidFill>
                <a:effectLst/>
                <a:latin typeface="+mn-lt"/>
              </a:rPr>
              <a:t>Credits</a:t>
            </a:r>
            <a:r>
              <a:rPr lang="fr-CA" b="0" dirty="0">
                <a:solidFill>
                  <a:srgbClr val="6A9955"/>
                </a:solidFill>
                <a:effectLst/>
                <a:latin typeface="+mn-lt"/>
              </a:rPr>
              <a:t>: https://</a:t>
            </a:r>
            <a:r>
              <a:rPr lang="fr-CA" b="0" dirty="0" err="1">
                <a:solidFill>
                  <a:srgbClr val="6A9955"/>
                </a:solidFill>
                <a:effectLst/>
                <a:latin typeface="+mn-lt"/>
              </a:rPr>
              <a:t>commons.wikimedia.org</a:t>
            </a:r>
            <a:r>
              <a:rPr lang="fr-CA" b="0" dirty="0">
                <a:solidFill>
                  <a:srgbClr val="6A9955"/>
                </a:solidFill>
                <a:effectLst/>
                <a:latin typeface="+mn-lt"/>
              </a:rPr>
              <a:t>/wiki/File:Sherlock_Holmes_-_</a:t>
            </a:r>
            <a:r>
              <a:rPr lang="fr-CA" b="0" dirty="0" err="1">
                <a:solidFill>
                  <a:srgbClr val="6A9955"/>
                </a:solidFill>
                <a:effectLst/>
                <a:latin typeface="+mn-lt"/>
              </a:rPr>
              <a:t>The_Man_with_the_Twisted_Lip.jpg</a:t>
            </a:r>
            <a:endParaRPr lang="fr-CA" b="0" dirty="0">
              <a:solidFill>
                <a:srgbClr val="D4D4D4"/>
              </a:solidFill>
              <a:effectLst/>
              <a:latin typeface="+mn-lt"/>
            </a:endParaRPr>
          </a:p>
        </p:txBody>
      </p:sp>
      <p:sp>
        <p:nvSpPr>
          <p:cNvPr id="4" name="Espace réservé du numéro de diapositive 3"/>
          <p:cNvSpPr>
            <a:spLocks noGrp="1"/>
          </p:cNvSpPr>
          <p:nvPr>
            <p:ph type="sldNum" sz="quarter" idx="5"/>
          </p:nvPr>
        </p:nvSpPr>
        <p:spPr/>
        <p:txBody>
          <a:bodyPr/>
          <a:lstStyle/>
          <a:p>
            <a:fld id="{0AD67728-BE9C-AE41-86BB-E7927CAFA691}" type="slidenum">
              <a:rPr lang="en-US" smtClean="0"/>
              <a:t>6</a:t>
            </a:fld>
            <a:endParaRPr lang="en-US"/>
          </a:p>
        </p:txBody>
      </p:sp>
    </p:spTree>
    <p:extLst>
      <p:ext uri="{BB962C8B-B14F-4D97-AF65-F5344CB8AC3E}">
        <p14:creationId xmlns:p14="http://schemas.microsoft.com/office/powerpoint/2010/main" val="2832786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b="0" dirty="0" err="1">
                <a:solidFill>
                  <a:srgbClr val="6A9955"/>
                </a:solidFill>
                <a:effectLst/>
                <a:latin typeface="+mn-lt"/>
              </a:rPr>
              <a:t>Credits</a:t>
            </a:r>
            <a:r>
              <a:rPr lang="fr-CA" b="0" dirty="0">
                <a:solidFill>
                  <a:srgbClr val="6A9955"/>
                </a:solidFill>
                <a:effectLst/>
                <a:latin typeface="+mn-lt"/>
              </a:rPr>
              <a:t>: https://</a:t>
            </a:r>
            <a:r>
              <a:rPr lang="fr-CA" b="0" dirty="0" err="1">
                <a:solidFill>
                  <a:srgbClr val="6A9955"/>
                </a:solidFill>
                <a:effectLst/>
                <a:latin typeface="+mn-lt"/>
              </a:rPr>
              <a:t>en.wikipedia.org</a:t>
            </a:r>
            <a:r>
              <a:rPr lang="fr-CA" b="0" dirty="0">
                <a:solidFill>
                  <a:srgbClr val="6A9955"/>
                </a:solidFill>
                <a:effectLst/>
                <a:latin typeface="+mn-lt"/>
              </a:rPr>
              <a:t>/wiki/Feedback</a:t>
            </a:r>
            <a:endParaRPr lang="fr-CA" b="0" dirty="0">
              <a:solidFill>
                <a:srgbClr val="D4D4D4"/>
              </a:solidFill>
              <a:effectLst/>
              <a:latin typeface="+mn-lt"/>
            </a:endParaRPr>
          </a:p>
        </p:txBody>
      </p:sp>
      <p:sp>
        <p:nvSpPr>
          <p:cNvPr id="4" name="Espace réservé du numéro de diapositive 3"/>
          <p:cNvSpPr>
            <a:spLocks noGrp="1"/>
          </p:cNvSpPr>
          <p:nvPr>
            <p:ph type="sldNum" sz="quarter" idx="5"/>
          </p:nvPr>
        </p:nvSpPr>
        <p:spPr/>
        <p:txBody>
          <a:bodyPr/>
          <a:lstStyle/>
          <a:p>
            <a:fld id="{0AD67728-BE9C-AE41-86BB-E7927CAFA691}" type="slidenum">
              <a:rPr lang="en-US" smtClean="0"/>
              <a:t>7</a:t>
            </a:fld>
            <a:endParaRPr lang="en-US"/>
          </a:p>
        </p:txBody>
      </p:sp>
    </p:spTree>
    <p:extLst>
      <p:ext uri="{BB962C8B-B14F-4D97-AF65-F5344CB8AC3E}">
        <p14:creationId xmlns:p14="http://schemas.microsoft.com/office/powerpoint/2010/main" val="3352515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Credits: The Hitchhiker's Guide To The Galaxy, https://</a:t>
            </a:r>
            <a:r>
              <a:rPr lang="en-US" dirty="0" err="1"/>
              <a:t>en.wikipedia.org</a:t>
            </a:r>
            <a:r>
              <a:rPr lang="en-US" dirty="0"/>
              <a:t>/wiki/The_Hitchhiker%27s_Guide_to_the_Galaxy</a:t>
            </a:r>
          </a:p>
          <a:p>
            <a:endParaRPr lang="en-US" dirty="0"/>
          </a:p>
        </p:txBody>
      </p:sp>
      <p:sp>
        <p:nvSpPr>
          <p:cNvPr id="4" name="Espace réservé du numéro de diapositive 3"/>
          <p:cNvSpPr>
            <a:spLocks noGrp="1"/>
          </p:cNvSpPr>
          <p:nvPr>
            <p:ph type="sldNum" sz="quarter" idx="5"/>
          </p:nvPr>
        </p:nvSpPr>
        <p:spPr/>
        <p:txBody>
          <a:bodyPr/>
          <a:lstStyle/>
          <a:p>
            <a:fld id="{0AD67728-BE9C-AE41-86BB-E7927CAFA691}" type="slidenum">
              <a:rPr lang="en-US" smtClean="0"/>
              <a:t>10</a:t>
            </a:fld>
            <a:endParaRPr lang="en-US"/>
          </a:p>
        </p:txBody>
      </p:sp>
    </p:spTree>
    <p:extLst>
      <p:ext uri="{BB962C8B-B14F-4D97-AF65-F5344CB8AC3E}">
        <p14:creationId xmlns:p14="http://schemas.microsoft.com/office/powerpoint/2010/main" val="3607982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[“Perfection is the enemy of the good when it comes to emergency management. Speed trumps perfection … The greatest error is not to move. The greatest error is to be paralyzed by the fear of failure. If you need to be right before you move, you will never win.", Michael Ryan (WHO Health Emergencies </a:t>
            </a:r>
            <a:r>
              <a:rPr lang="en-US" dirty="0" err="1"/>
              <a:t>Programme</a:t>
            </a:r>
            <a:r>
              <a:rPr lang="en-US" dirty="0"/>
              <a:t>) at daily press briefing on COVID 19 March 13th 2020](https://</a:t>
            </a:r>
            <a:r>
              <a:rPr lang="en-US" dirty="0" err="1"/>
              <a:t>www.youtube.com</a:t>
            </a:r>
            <a:r>
              <a:rPr lang="en-US" dirty="0"/>
              <a:t>/</a:t>
            </a:r>
            <a:r>
              <a:rPr lang="en-US" dirty="0" err="1"/>
              <a:t>watch?v</a:t>
            </a:r>
            <a:r>
              <a:rPr lang="en-US" dirty="0"/>
              <a:t>=AqRHH6e-y6I)</a:t>
            </a:r>
          </a:p>
          <a:p>
            <a:r>
              <a:rPr lang="en-US" dirty="0"/>
              <a:t>[We are in a race to save lives right now and as my colleague Dr. Mike Ryan said back in March last year, it’s important in any crisis to act fast and have no regrets, WHO, Jan 2021](https://</a:t>
            </a:r>
            <a:r>
              <a:rPr lang="en-US" dirty="0" err="1"/>
              <a:t>www.who.int</a:t>
            </a:r>
            <a:r>
              <a:rPr lang="en-US" dirty="0"/>
              <a:t>/director-general/speeches/detail/opening-remarks-for-the-media-briefing-on-covid-19-5-january-2021)</a:t>
            </a:r>
          </a:p>
          <a:p>
            <a:endParaRPr lang="en-US" dirty="0"/>
          </a:p>
        </p:txBody>
      </p:sp>
      <p:sp>
        <p:nvSpPr>
          <p:cNvPr id="4" name="Espace réservé du numéro de diapositive 3"/>
          <p:cNvSpPr>
            <a:spLocks noGrp="1"/>
          </p:cNvSpPr>
          <p:nvPr>
            <p:ph type="sldNum" sz="quarter" idx="5"/>
          </p:nvPr>
        </p:nvSpPr>
        <p:spPr/>
        <p:txBody>
          <a:bodyPr/>
          <a:lstStyle/>
          <a:p>
            <a:fld id="{0AD67728-BE9C-AE41-86BB-E7927CAFA691}" type="slidenum">
              <a:rPr lang="en-US" smtClean="0"/>
              <a:t>11</a:t>
            </a:fld>
            <a:endParaRPr lang="en-US"/>
          </a:p>
        </p:txBody>
      </p:sp>
    </p:spTree>
    <p:extLst>
      <p:ext uri="{BB962C8B-B14F-4D97-AF65-F5344CB8AC3E}">
        <p14:creationId xmlns:p14="http://schemas.microsoft.com/office/powerpoint/2010/main" val="1597840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93E818-A64A-964D-AC3E-09EB9DDEAA2A}" type="slidenum">
              <a:rPr lang="en-US" smtClean="0"/>
              <a:t>12</a:t>
            </a:fld>
            <a:endParaRPr lang="en-US"/>
          </a:p>
        </p:txBody>
      </p:sp>
    </p:spTree>
    <p:extLst>
      <p:ext uri="{BB962C8B-B14F-4D97-AF65-F5344CB8AC3E}">
        <p14:creationId xmlns:p14="http://schemas.microsoft.com/office/powerpoint/2010/main" val="1158076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ACH: likely hypothesis based on evidences that eliminates others hypothesis</a:t>
            </a:r>
          </a:p>
          <a:p>
            <a:r>
              <a:rPr lang="en-US" dirty="0"/>
              <a:t>Diamond Model: Adversary, Infrastructure, Victim, Capability</a:t>
            </a:r>
          </a:p>
        </p:txBody>
      </p:sp>
      <p:sp>
        <p:nvSpPr>
          <p:cNvPr id="4" name="Slide Number Placeholder 3"/>
          <p:cNvSpPr>
            <a:spLocks noGrp="1"/>
          </p:cNvSpPr>
          <p:nvPr>
            <p:ph type="sldNum" sz="quarter" idx="5"/>
          </p:nvPr>
        </p:nvSpPr>
        <p:spPr/>
        <p:txBody>
          <a:bodyPr/>
          <a:lstStyle/>
          <a:p>
            <a:fld id="{5893E818-A64A-964D-AC3E-09EB9DDEAA2A}" type="slidenum">
              <a:rPr lang="en-US" smtClean="0"/>
              <a:t>15</a:t>
            </a:fld>
            <a:endParaRPr lang="en-US"/>
          </a:p>
        </p:txBody>
      </p:sp>
    </p:spTree>
    <p:extLst>
      <p:ext uri="{BB962C8B-B14F-4D97-AF65-F5344CB8AC3E}">
        <p14:creationId xmlns:p14="http://schemas.microsoft.com/office/powerpoint/2010/main" val="587535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creativecommons.org/licenses/by-nc-sa/4.0/?ref=chooser-v1"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creativecommons.org/licenses/by-nc-sa/4.0/?ref=chooser-v1"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creativecommons.org/licenses/by-nc-sa/4.0/?ref=chooser-v1"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creativecommons.org/licenses/by-nc-sa/4.0/?ref=chooser-v1"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creativecommons.org/licenses/by-nc-sa/4.0/?ref=chooser-v1"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creativecommons.org/licenses/by-nc-sa/4.0/?ref=chooser-v1"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creativecommons.org/licenses/by-nc-sa/4.0/?ref=chooser-v1"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0DB9-A1F2-4054-C100-A2B75D3CC791}"/>
              </a:ext>
            </a:extLst>
          </p:cNvPr>
          <p:cNvSpPr>
            <a:spLocks noGrp="1"/>
          </p:cNvSpPr>
          <p:nvPr>
            <p:ph type="ctrTitle" hasCustomPrompt="1"/>
          </p:nvPr>
        </p:nvSpPr>
        <p:spPr>
          <a:xfrm>
            <a:off x="2622431" y="2319633"/>
            <a:ext cx="7444595" cy="1655762"/>
          </a:xfrm>
        </p:spPr>
        <p:txBody>
          <a:bodyPr anchor="ctr">
            <a:noAutofit/>
          </a:bodyPr>
          <a:lstStyle>
            <a:lvl1pPr algn="ctr">
              <a:defRPr sz="3600" b="1">
                <a:solidFill>
                  <a:schemeClr val="accent4"/>
                </a:solidFill>
              </a:defRPr>
            </a:lvl1pPr>
          </a:lstStyle>
          <a:p>
            <a:r>
              <a:rPr lang="en-US" dirty="0"/>
              <a:t>Click to edit Station Name</a:t>
            </a:r>
            <a:br>
              <a:rPr lang="en-US" dirty="0"/>
            </a:br>
            <a:endParaRPr lang="en-US" dirty="0"/>
          </a:p>
        </p:txBody>
      </p:sp>
      <p:sp>
        <p:nvSpPr>
          <p:cNvPr id="3" name="Subtitle 2">
            <a:extLst>
              <a:ext uri="{FF2B5EF4-FFF2-40B4-BE49-F238E27FC236}">
                <a16:creationId xmlns:a16="http://schemas.microsoft.com/office/drawing/2014/main" id="{BE6DF376-549B-DCC9-A075-9993D8DCA78D}"/>
              </a:ext>
            </a:extLst>
          </p:cNvPr>
          <p:cNvSpPr>
            <a:spLocks noGrp="1"/>
          </p:cNvSpPr>
          <p:nvPr>
            <p:ph type="subTitle" idx="1" hasCustomPrompt="1"/>
          </p:nvPr>
        </p:nvSpPr>
        <p:spPr>
          <a:xfrm>
            <a:off x="2622430" y="4105275"/>
            <a:ext cx="7444595" cy="1655762"/>
          </a:xfrm>
        </p:spPr>
        <p:txBody>
          <a:bodyPr/>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5" name="Footer Placeholder 4">
            <a:extLst>
              <a:ext uri="{FF2B5EF4-FFF2-40B4-BE49-F238E27FC236}">
                <a16:creationId xmlns:a16="http://schemas.microsoft.com/office/drawing/2014/main" id="{D176A381-897F-2104-4660-B6E0C61BBCD4}"/>
              </a:ext>
            </a:extLst>
          </p:cNvPr>
          <p:cNvSpPr>
            <a:spLocks noGrp="1"/>
          </p:cNvSpPr>
          <p:nvPr>
            <p:ph type="ftr" sz="quarter" idx="11"/>
          </p:nvPr>
        </p:nvSpPr>
        <p:spPr/>
        <p:txBody>
          <a:bodyPr/>
          <a:lstStyle/>
          <a:p>
            <a:r>
              <a:rPr lang="en-US" dirty="0"/>
              <a:t>Blue Team Village</a:t>
            </a:r>
          </a:p>
        </p:txBody>
      </p:sp>
      <p:sp>
        <p:nvSpPr>
          <p:cNvPr id="6" name="Title 1">
            <a:extLst>
              <a:ext uri="{FF2B5EF4-FFF2-40B4-BE49-F238E27FC236}">
                <a16:creationId xmlns:a16="http://schemas.microsoft.com/office/drawing/2014/main" id="{EA39F529-0C3F-41AD-B1EF-BEF78FB53B6E}"/>
              </a:ext>
            </a:extLst>
          </p:cNvPr>
          <p:cNvSpPr txBox="1">
            <a:spLocks/>
          </p:cNvSpPr>
          <p:nvPr userDrawn="1"/>
        </p:nvSpPr>
        <p:spPr>
          <a:xfrm>
            <a:off x="1188666" y="817870"/>
            <a:ext cx="9814667" cy="13718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7200" b="1" dirty="0">
                <a:solidFill>
                  <a:schemeClr val="tx2"/>
                </a:solidFill>
                <a:latin typeface="Freeway Gothic" panose="00000400000000000000" pitchFamily="2" charset="0"/>
              </a:rPr>
              <a:t>Project Obsidian</a:t>
            </a:r>
          </a:p>
          <a:p>
            <a:pPr algn="ctr"/>
            <a:endParaRPr lang="en-US" dirty="0"/>
          </a:p>
        </p:txBody>
      </p:sp>
      <p:pic>
        <p:nvPicPr>
          <p:cNvPr id="7" name="Picture 6">
            <a:extLst>
              <a:ext uri="{FF2B5EF4-FFF2-40B4-BE49-F238E27FC236}">
                <a16:creationId xmlns:a16="http://schemas.microsoft.com/office/drawing/2014/main" id="{E045FC7E-C8C9-3BFD-20D3-1884047E1F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7466" y="2973320"/>
            <a:ext cx="2004149" cy="2004149"/>
          </a:xfrm>
          <a:prstGeom prst="rect">
            <a:avLst/>
          </a:prstGeom>
        </p:spPr>
      </p:pic>
      <p:pic>
        <p:nvPicPr>
          <p:cNvPr id="12" name="Picture 11">
            <a:extLst>
              <a:ext uri="{FF2B5EF4-FFF2-40B4-BE49-F238E27FC236}">
                <a16:creationId xmlns:a16="http://schemas.microsoft.com/office/drawing/2014/main" id="{74B9500F-A1F4-0F0E-0B07-473110C707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557" y="1818829"/>
            <a:ext cx="4313131" cy="4313131"/>
          </a:xfrm>
          <a:prstGeom prst="rect">
            <a:avLst/>
          </a:prstGeom>
        </p:spPr>
      </p:pic>
    </p:spTree>
    <p:extLst>
      <p:ext uri="{BB962C8B-B14F-4D97-AF65-F5344CB8AC3E}">
        <p14:creationId xmlns:p14="http://schemas.microsoft.com/office/powerpoint/2010/main" val="784451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176A381-897F-2104-4660-B6E0C61BBCD4}"/>
              </a:ext>
            </a:extLst>
          </p:cNvPr>
          <p:cNvSpPr>
            <a:spLocks noGrp="1"/>
          </p:cNvSpPr>
          <p:nvPr>
            <p:ph type="ftr" sz="quarter" idx="11"/>
          </p:nvPr>
        </p:nvSpPr>
        <p:spPr/>
        <p:txBody>
          <a:bodyPr/>
          <a:lstStyle/>
          <a:p>
            <a:r>
              <a:rPr lang="en-US" dirty="0"/>
              <a:t>Blue Team Village</a:t>
            </a:r>
          </a:p>
        </p:txBody>
      </p:sp>
      <p:sp>
        <p:nvSpPr>
          <p:cNvPr id="6" name="Title 1">
            <a:extLst>
              <a:ext uri="{FF2B5EF4-FFF2-40B4-BE49-F238E27FC236}">
                <a16:creationId xmlns:a16="http://schemas.microsoft.com/office/drawing/2014/main" id="{EA39F529-0C3F-41AD-B1EF-BEF78FB53B6E}"/>
              </a:ext>
            </a:extLst>
          </p:cNvPr>
          <p:cNvSpPr txBox="1">
            <a:spLocks/>
          </p:cNvSpPr>
          <p:nvPr userDrawn="1"/>
        </p:nvSpPr>
        <p:spPr>
          <a:xfrm>
            <a:off x="1188666" y="817870"/>
            <a:ext cx="9814667" cy="13718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ctr"/>
            <a:r>
              <a:rPr lang="en-US" sz="7200" b="1" dirty="0">
                <a:solidFill>
                  <a:schemeClr val="accent4"/>
                </a:solidFill>
                <a:latin typeface="Freeway Gothic" panose="00000400000000000000" pitchFamily="2" charset="0"/>
              </a:rPr>
              <a:t>Thank you!</a:t>
            </a:r>
          </a:p>
          <a:p>
            <a:pPr algn="ctr"/>
            <a:endParaRPr lang="en-US" dirty="0"/>
          </a:p>
        </p:txBody>
      </p:sp>
      <p:pic>
        <p:nvPicPr>
          <p:cNvPr id="7" name="Picture 6">
            <a:extLst>
              <a:ext uri="{FF2B5EF4-FFF2-40B4-BE49-F238E27FC236}">
                <a16:creationId xmlns:a16="http://schemas.microsoft.com/office/drawing/2014/main" id="{E045FC7E-C8C9-3BFD-20D3-1884047E1F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7466" y="2973320"/>
            <a:ext cx="2004149" cy="2004149"/>
          </a:xfrm>
          <a:prstGeom prst="rect">
            <a:avLst/>
          </a:prstGeom>
        </p:spPr>
      </p:pic>
      <p:pic>
        <p:nvPicPr>
          <p:cNvPr id="12" name="Picture 11">
            <a:extLst>
              <a:ext uri="{FF2B5EF4-FFF2-40B4-BE49-F238E27FC236}">
                <a16:creationId xmlns:a16="http://schemas.microsoft.com/office/drawing/2014/main" id="{74B9500F-A1F4-0F0E-0B07-473110C707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557" y="1818829"/>
            <a:ext cx="4313131" cy="4313131"/>
          </a:xfrm>
          <a:prstGeom prst="rect">
            <a:avLst/>
          </a:prstGeom>
        </p:spPr>
      </p:pic>
      <p:sp>
        <p:nvSpPr>
          <p:cNvPr id="9" name="TextBox 8">
            <a:extLst>
              <a:ext uri="{FF2B5EF4-FFF2-40B4-BE49-F238E27FC236}">
                <a16:creationId xmlns:a16="http://schemas.microsoft.com/office/drawing/2014/main" id="{B67D9702-BC77-BAED-5F24-89DF2C97C076}"/>
              </a:ext>
            </a:extLst>
          </p:cNvPr>
          <p:cNvSpPr txBox="1"/>
          <p:nvPr userDrawn="1"/>
        </p:nvSpPr>
        <p:spPr>
          <a:xfrm>
            <a:off x="2682872" y="4067097"/>
            <a:ext cx="7444594" cy="2308324"/>
          </a:xfrm>
          <a:prstGeom prst="rect">
            <a:avLst/>
          </a:prstGeom>
          <a:noFill/>
        </p:spPr>
        <p:txBody>
          <a:bodyPr wrap="square">
            <a:spAutoFit/>
          </a:bodyPr>
          <a:lstStyle/>
          <a:p>
            <a:pPr algn="ctr"/>
            <a:r>
              <a:rPr lang="en-US" sz="2400" dirty="0">
                <a:solidFill>
                  <a:schemeClr val="accent4"/>
                </a:solidFill>
                <a:latin typeface="Benguiat" panose="020B7200000000000000" pitchFamily="34" charset="0"/>
              </a:rPr>
              <a:t>Did you enjoy the session?</a:t>
            </a:r>
          </a:p>
          <a:p>
            <a:pPr algn="ctr"/>
            <a:r>
              <a:rPr lang="en-US" sz="2400" dirty="0">
                <a:solidFill>
                  <a:schemeClr val="accent4"/>
                </a:solidFill>
                <a:latin typeface="Benguiat" panose="020B7200000000000000" pitchFamily="34" charset="0"/>
              </a:rPr>
              <a:t>Did we miss something?</a:t>
            </a:r>
          </a:p>
          <a:p>
            <a:pPr algn="ctr"/>
            <a:r>
              <a:rPr lang="en-US" sz="2400" dirty="0">
                <a:solidFill>
                  <a:schemeClr val="accent4"/>
                </a:solidFill>
                <a:latin typeface="Benguiat" panose="020B7200000000000000" pitchFamily="34" charset="0"/>
              </a:rPr>
              <a:t>Was anything unclear or confusing?</a:t>
            </a:r>
          </a:p>
          <a:p>
            <a:pPr algn="ctr"/>
            <a:endParaRPr lang="en-US" sz="2400" dirty="0">
              <a:solidFill>
                <a:schemeClr val="accent3"/>
              </a:solidFill>
              <a:latin typeface="Benguiat" panose="020B7200000000000000" pitchFamily="34" charset="0"/>
            </a:endParaRPr>
          </a:p>
          <a:p>
            <a:pPr algn="ctr"/>
            <a:r>
              <a:rPr lang="en-US" sz="2400" dirty="0">
                <a:solidFill>
                  <a:schemeClr val="accent3"/>
                </a:solidFill>
                <a:latin typeface="Benguiat" panose="020B7200000000000000" pitchFamily="34" charset="0"/>
              </a:rPr>
              <a:t>Please Provide Feedback</a:t>
            </a:r>
            <a:br>
              <a:rPr lang="en-US" sz="2400" dirty="0">
                <a:solidFill>
                  <a:schemeClr val="accent6"/>
                </a:solidFill>
                <a:latin typeface="Benguiat" panose="020B7200000000000000" pitchFamily="34" charset="0"/>
              </a:rPr>
            </a:br>
            <a:r>
              <a:rPr lang="en-US" sz="2400" b="0" i="0" dirty="0">
                <a:solidFill>
                  <a:schemeClr val="accent6"/>
                </a:solidFill>
                <a:effectLst/>
                <a:latin typeface="Benguiat" panose="020B7200000000000000" pitchFamily="34" charset="0"/>
              </a:rPr>
              <a:t>feedback-obsidian@blueteamvillage.org</a:t>
            </a:r>
            <a:endParaRPr lang="en-US" sz="2400" dirty="0">
              <a:solidFill>
                <a:schemeClr val="accent6"/>
              </a:solidFill>
              <a:latin typeface="Benguiat" panose="020B7200000000000000" pitchFamily="34" charset="0"/>
            </a:endParaRPr>
          </a:p>
        </p:txBody>
      </p:sp>
      <p:sp>
        <p:nvSpPr>
          <p:cNvPr id="10" name="TextBox 9">
            <a:extLst>
              <a:ext uri="{FF2B5EF4-FFF2-40B4-BE49-F238E27FC236}">
                <a16:creationId xmlns:a16="http://schemas.microsoft.com/office/drawing/2014/main" id="{30E4D5DE-B0DC-F491-A4D0-72678750014C}"/>
              </a:ext>
            </a:extLst>
          </p:cNvPr>
          <p:cNvSpPr txBox="1"/>
          <p:nvPr userDrawn="1"/>
        </p:nvSpPr>
        <p:spPr>
          <a:xfrm>
            <a:off x="2682872" y="2142323"/>
            <a:ext cx="7444594" cy="830997"/>
          </a:xfrm>
          <a:prstGeom prst="rect">
            <a:avLst/>
          </a:prstGeom>
          <a:noFill/>
        </p:spPr>
        <p:txBody>
          <a:bodyPr wrap="square">
            <a:spAutoFit/>
          </a:bodyPr>
          <a:lstStyle/>
          <a:p>
            <a:pPr algn="ctr"/>
            <a:r>
              <a:rPr lang="en-US" sz="2400" dirty="0">
                <a:solidFill>
                  <a:schemeClr val="accent3"/>
                </a:solidFill>
                <a:latin typeface="Benguiat" panose="020B7200000000000000" pitchFamily="34" charset="0"/>
              </a:rPr>
              <a:t>Join The Conversation</a:t>
            </a:r>
            <a:br>
              <a:rPr lang="en-US" sz="2400" dirty="0">
                <a:solidFill>
                  <a:schemeClr val="accent6"/>
                </a:solidFill>
                <a:latin typeface="Benguiat" panose="020B7200000000000000" pitchFamily="34" charset="0"/>
              </a:rPr>
            </a:br>
            <a:r>
              <a:rPr lang="en-US" sz="2400" b="0" i="0" dirty="0">
                <a:solidFill>
                  <a:schemeClr val="accent6"/>
                </a:solidFill>
                <a:effectLst/>
                <a:latin typeface="Benguiat" panose="020B7200000000000000" pitchFamily="34" charset="0"/>
              </a:rPr>
              <a:t>https://discord.gg/blueteamvillage</a:t>
            </a:r>
            <a:endParaRPr lang="en-US" sz="2400" dirty="0">
              <a:solidFill>
                <a:schemeClr val="accent6"/>
              </a:solidFill>
              <a:latin typeface="Benguiat" panose="020B7200000000000000" pitchFamily="34" charset="0"/>
            </a:endParaRPr>
          </a:p>
        </p:txBody>
      </p:sp>
      <p:sp>
        <p:nvSpPr>
          <p:cNvPr id="11" name="TextBox 10">
            <a:extLst>
              <a:ext uri="{FF2B5EF4-FFF2-40B4-BE49-F238E27FC236}">
                <a16:creationId xmlns:a16="http://schemas.microsoft.com/office/drawing/2014/main" id="{384E5EEE-ED7F-FC9B-5C95-BDE9D02DEBAE}"/>
              </a:ext>
            </a:extLst>
          </p:cNvPr>
          <p:cNvSpPr txBox="1"/>
          <p:nvPr userDrawn="1"/>
        </p:nvSpPr>
        <p:spPr>
          <a:xfrm>
            <a:off x="2682872" y="3283373"/>
            <a:ext cx="7444594" cy="461665"/>
          </a:xfrm>
          <a:prstGeom prst="rect">
            <a:avLst/>
          </a:prstGeom>
          <a:noFill/>
        </p:spPr>
        <p:txBody>
          <a:bodyPr wrap="square">
            <a:spAutoFit/>
          </a:bodyPr>
          <a:lstStyle/>
          <a:p>
            <a:pPr algn="ctr"/>
            <a:r>
              <a:rPr lang="en-US" sz="2400" dirty="0">
                <a:solidFill>
                  <a:schemeClr val="accent3"/>
                </a:solidFill>
                <a:latin typeface="Benguiat" panose="020B7200000000000000" pitchFamily="34" charset="0"/>
              </a:rPr>
              <a:t>Questions?</a:t>
            </a:r>
          </a:p>
        </p:txBody>
      </p:sp>
    </p:spTree>
    <p:extLst>
      <p:ext uri="{BB962C8B-B14F-4D97-AF65-F5344CB8AC3E}">
        <p14:creationId xmlns:p14="http://schemas.microsoft.com/office/powerpoint/2010/main" val="964582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0CC9A-D9F8-C7A2-E2E2-E7E5BE180989}"/>
              </a:ext>
            </a:extLst>
          </p:cNvPr>
          <p:cNvSpPr>
            <a:spLocks noGrp="1"/>
          </p:cNvSpPr>
          <p:nvPr>
            <p:ph type="title"/>
          </p:nvPr>
        </p:nvSpPr>
        <p:spPr/>
        <p:txBody>
          <a:bodyPr/>
          <a:lstStyle>
            <a:lvl1pPr>
              <a:defRPr>
                <a:solidFill>
                  <a:schemeClr val="accent1"/>
                </a:solidFill>
              </a:defRPr>
            </a:lvl1pPr>
          </a:lstStyle>
          <a:p>
            <a:r>
              <a:rPr lang="fr-CA"/>
              <a:t>Modifier le style du titre</a:t>
            </a:r>
            <a:endParaRPr lang="en-US" dirty="0"/>
          </a:p>
        </p:txBody>
      </p:sp>
      <p:sp>
        <p:nvSpPr>
          <p:cNvPr id="3" name="Content Placeholder 2">
            <a:extLst>
              <a:ext uri="{FF2B5EF4-FFF2-40B4-BE49-F238E27FC236}">
                <a16:creationId xmlns:a16="http://schemas.microsoft.com/office/drawing/2014/main" id="{CC864C73-084C-A01C-2B6B-A95489993DA9}"/>
              </a:ext>
            </a:extLst>
          </p:cNvPr>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
        <p:nvSpPr>
          <p:cNvPr id="5" name="Footer Placeholder 4">
            <a:extLst>
              <a:ext uri="{FF2B5EF4-FFF2-40B4-BE49-F238E27FC236}">
                <a16:creationId xmlns:a16="http://schemas.microsoft.com/office/drawing/2014/main" id="{C76F6D17-F880-23B0-D9E5-1BEF2D372C52}"/>
              </a:ext>
            </a:extLst>
          </p:cNvPr>
          <p:cNvSpPr>
            <a:spLocks noGrp="1"/>
          </p:cNvSpPr>
          <p:nvPr>
            <p:ph type="ftr" sz="quarter" idx="11"/>
          </p:nvPr>
        </p:nvSpPr>
        <p:spPr/>
        <p:txBody>
          <a:bodyPr/>
          <a:lstStyle/>
          <a:p>
            <a:r>
              <a:rPr lang="en-US" dirty="0"/>
              <a:t>Blue Team Village</a:t>
            </a:r>
            <a:r>
              <a:rPr lang="en-US" dirty="0">
                <a:hlinkClick r:id="rId2"/>
              </a:rPr>
              <a:t> </a:t>
            </a:r>
            <a:endParaRPr lang="en-US" dirty="0"/>
          </a:p>
        </p:txBody>
      </p:sp>
    </p:spTree>
    <p:extLst>
      <p:ext uri="{BB962C8B-B14F-4D97-AF65-F5344CB8AC3E}">
        <p14:creationId xmlns:p14="http://schemas.microsoft.com/office/powerpoint/2010/main" val="714708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6687-7AC6-E4A1-56DD-5EFD04D80292}"/>
              </a:ext>
            </a:extLst>
          </p:cNvPr>
          <p:cNvSpPr>
            <a:spLocks noGrp="1"/>
          </p:cNvSpPr>
          <p:nvPr>
            <p:ph type="title"/>
          </p:nvPr>
        </p:nvSpPr>
        <p:spPr>
          <a:xfrm>
            <a:off x="831850" y="1709738"/>
            <a:ext cx="10515600" cy="2852737"/>
          </a:xfrm>
        </p:spPr>
        <p:txBody>
          <a:bodyPr anchor="b"/>
          <a:lstStyle>
            <a:lvl1pPr>
              <a:defRPr sz="6000"/>
            </a:lvl1pPr>
          </a:lstStyle>
          <a:p>
            <a:r>
              <a:rPr lang="fr-CA"/>
              <a:t>Modifier le style du titre</a:t>
            </a:r>
            <a:endParaRPr lang="en-US"/>
          </a:p>
        </p:txBody>
      </p:sp>
      <p:sp>
        <p:nvSpPr>
          <p:cNvPr id="3" name="Text Placeholder 2">
            <a:extLst>
              <a:ext uri="{FF2B5EF4-FFF2-40B4-BE49-F238E27FC236}">
                <a16:creationId xmlns:a16="http://schemas.microsoft.com/office/drawing/2014/main" id="{6C3EAFE5-F29E-2927-A67D-EECC7CDC36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5" name="Footer Placeholder 4">
            <a:extLst>
              <a:ext uri="{FF2B5EF4-FFF2-40B4-BE49-F238E27FC236}">
                <a16:creationId xmlns:a16="http://schemas.microsoft.com/office/drawing/2014/main" id="{E8215BFE-7B34-9F31-D39E-CF42A99F8CEE}"/>
              </a:ext>
            </a:extLst>
          </p:cNvPr>
          <p:cNvSpPr>
            <a:spLocks noGrp="1"/>
          </p:cNvSpPr>
          <p:nvPr>
            <p:ph type="ftr" sz="quarter" idx="11"/>
          </p:nvPr>
        </p:nvSpPr>
        <p:spPr/>
        <p:txBody>
          <a:bodyPr/>
          <a:lstStyle/>
          <a:p>
            <a:r>
              <a:rPr lang="en-US" dirty="0"/>
              <a:t>Blue Team Village</a:t>
            </a:r>
          </a:p>
        </p:txBody>
      </p:sp>
    </p:spTree>
    <p:extLst>
      <p:ext uri="{BB962C8B-B14F-4D97-AF65-F5344CB8AC3E}">
        <p14:creationId xmlns:p14="http://schemas.microsoft.com/office/powerpoint/2010/main" val="3374376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BCDB9-D782-C3C9-D529-2A3069CA5ABE}"/>
              </a:ext>
            </a:extLst>
          </p:cNvPr>
          <p:cNvSpPr>
            <a:spLocks noGrp="1"/>
          </p:cNvSpPr>
          <p:nvPr>
            <p:ph type="title"/>
          </p:nvPr>
        </p:nvSpPr>
        <p:spPr/>
        <p:txBody>
          <a:bodyPr/>
          <a:lstStyle>
            <a:lvl1pPr>
              <a:defRPr>
                <a:solidFill>
                  <a:schemeClr val="accent1"/>
                </a:solidFill>
              </a:defRPr>
            </a:lvl1pPr>
          </a:lstStyle>
          <a:p>
            <a:r>
              <a:rPr lang="fr-CA"/>
              <a:t>Modifier le style du titre</a:t>
            </a:r>
            <a:endParaRPr lang="en-US" dirty="0"/>
          </a:p>
        </p:txBody>
      </p:sp>
      <p:sp>
        <p:nvSpPr>
          <p:cNvPr id="3" name="Content Placeholder 2">
            <a:extLst>
              <a:ext uri="{FF2B5EF4-FFF2-40B4-BE49-F238E27FC236}">
                <a16:creationId xmlns:a16="http://schemas.microsoft.com/office/drawing/2014/main" id="{AED22A84-993D-1E01-2E56-F7F4678F9BD2}"/>
              </a:ext>
            </a:extLst>
          </p:cNvPr>
          <p:cNvSpPr>
            <a:spLocks noGrp="1"/>
          </p:cNvSpPr>
          <p:nvPr>
            <p:ph sz="half" idx="1"/>
          </p:nvPr>
        </p:nvSpPr>
        <p:spPr>
          <a:xfrm>
            <a:off x="838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
        <p:nvSpPr>
          <p:cNvPr id="4" name="Content Placeholder 3">
            <a:extLst>
              <a:ext uri="{FF2B5EF4-FFF2-40B4-BE49-F238E27FC236}">
                <a16:creationId xmlns:a16="http://schemas.microsoft.com/office/drawing/2014/main" id="{139CB82D-B736-2BEA-CFDB-5FC2A44C0072}"/>
              </a:ext>
            </a:extLst>
          </p:cNvPr>
          <p:cNvSpPr>
            <a:spLocks noGrp="1"/>
          </p:cNvSpPr>
          <p:nvPr>
            <p:ph sz="half" idx="2"/>
          </p:nvPr>
        </p:nvSpPr>
        <p:spPr>
          <a:xfrm>
            <a:off x="6172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
        <p:nvSpPr>
          <p:cNvPr id="6" name="Footer Placeholder 5">
            <a:extLst>
              <a:ext uri="{FF2B5EF4-FFF2-40B4-BE49-F238E27FC236}">
                <a16:creationId xmlns:a16="http://schemas.microsoft.com/office/drawing/2014/main" id="{FFA94675-F3B8-AF94-E884-0A096094B3AC}"/>
              </a:ext>
            </a:extLst>
          </p:cNvPr>
          <p:cNvSpPr>
            <a:spLocks noGrp="1"/>
          </p:cNvSpPr>
          <p:nvPr>
            <p:ph type="ftr" sz="quarter" idx="11"/>
          </p:nvPr>
        </p:nvSpPr>
        <p:spPr/>
        <p:txBody>
          <a:bodyPr/>
          <a:lstStyle/>
          <a:p>
            <a:r>
              <a:rPr lang="en-US" dirty="0"/>
              <a:t>Blue Team Village</a:t>
            </a:r>
            <a:r>
              <a:rPr lang="en-US" dirty="0">
                <a:hlinkClick r:id="rId2"/>
              </a:rPr>
              <a:t> </a:t>
            </a:r>
            <a:endParaRPr lang="en-US" dirty="0"/>
          </a:p>
        </p:txBody>
      </p:sp>
    </p:spTree>
    <p:extLst>
      <p:ext uri="{BB962C8B-B14F-4D97-AF65-F5344CB8AC3E}">
        <p14:creationId xmlns:p14="http://schemas.microsoft.com/office/powerpoint/2010/main" val="156512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80AA1-00FC-A0F7-7287-2D5A3501F656}"/>
              </a:ext>
            </a:extLst>
          </p:cNvPr>
          <p:cNvSpPr>
            <a:spLocks noGrp="1"/>
          </p:cNvSpPr>
          <p:nvPr>
            <p:ph type="title"/>
          </p:nvPr>
        </p:nvSpPr>
        <p:spPr>
          <a:xfrm>
            <a:off x="839788" y="365125"/>
            <a:ext cx="10515600" cy="1325563"/>
          </a:xfrm>
        </p:spPr>
        <p:txBody>
          <a:bodyPr/>
          <a:lstStyle>
            <a:lvl1pPr>
              <a:defRPr>
                <a:solidFill>
                  <a:schemeClr val="accent1"/>
                </a:solidFill>
              </a:defRPr>
            </a:lvl1pPr>
          </a:lstStyle>
          <a:p>
            <a:r>
              <a:rPr lang="fr-CA"/>
              <a:t>Modifier le style du titre</a:t>
            </a:r>
            <a:endParaRPr lang="en-US" dirty="0"/>
          </a:p>
        </p:txBody>
      </p:sp>
      <p:sp>
        <p:nvSpPr>
          <p:cNvPr id="3" name="Text Placeholder 2">
            <a:extLst>
              <a:ext uri="{FF2B5EF4-FFF2-40B4-BE49-F238E27FC236}">
                <a16:creationId xmlns:a16="http://schemas.microsoft.com/office/drawing/2014/main" id="{7204B5FE-79D6-4CAB-07E2-FF43C2E05A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Content Placeholder 3">
            <a:extLst>
              <a:ext uri="{FF2B5EF4-FFF2-40B4-BE49-F238E27FC236}">
                <a16:creationId xmlns:a16="http://schemas.microsoft.com/office/drawing/2014/main" id="{76C36CB9-C487-23F9-EB32-2E1F31238442}"/>
              </a:ext>
            </a:extLst>
          </p:cNvPr>
          <p:cNvSpPr>
            <a:spLocks noGrp="1"/>
          </p:cNvSpPr>
          <p:nvPr>
            <p:ph sz="half" idx="2"/>
          </p:nvPr>
        </p:nvSpPr>
        <p:spPr>
          <a:xfrm>
            <a:off x="839788" y="2505075"/>
            <a:ext cx="5157787"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
        <p:nvSpPr>
          <p:cNvPr id="5" name="Text Placeholder 4">
            <a:extLst>
              <a:ext uri="{FF2B5EF4-FFF2-40B4-BE49-F238E27FC236}">
                <a16:creationId xmlns:a16="http://schemas.microsoft.com/office/drawing/2014/main" id="{BF46777B-5DC1-5E0D-DA1F-6F7E7A5194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Content Placeholder 5">
            <a:extLst>
              <a:ext uri="{FF2B5EF4-FFF2-40B4-BE49-F238E27FC236}">
                <a16:creationId xmlns:a16="http://schemas.microsoft.com/office/drawing/2014/main" id="{63BC9F72-5536-A079-1D4F-652E478F3EDD}"/>
              </a:ext>
            </a:extLst>
          </p:cNvPr>
          <p:cNvSpPr>
            <a:spLocks noGrp="1"/>
          </p:cNvSpPr>
          <p:nvPr>
            <p:ph sz="quarter" idx="4"/>
          </p:nvPr>
        </p:nvSpPr>
        <p:spPr>
          <a:xfrm>
            <a:off x="6172200" y="2505075"/>
            <a:ext cx="5183188"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
        <p:nvSpPr>
          <p:cNvPr id="8" name="Footer Placeholder 7">
            <a:extLst>
              <a:ext uri="{FF2B5EF4-FFF2-40B4-BE49-F238E27FC236}">
                <a16:creationId xmlns:a16="http://schemas.microsoft.com/office/drawing/2014/main" id="{28ECB4EB-6641-6FCB-AA2B-BA9289B35C9B}"/>
              </a:ext>
            </a:extLst>
          </p:cNvPr>
          <p:cNvSpPr>
            <a:spLocks noGrp="1"/>
          </p:cNvSpPr>
          <p:nvPr>
            <p:ph type="ftr" sz="quarter" idx="11"/>
          </p:nvPr>
        </p:nvSpPr>
        <p:spPr/>
        <p:txBody>
          <a:bodyPr/>
          <a:lstStyle/>
          <a:p>
            <a:r>
              <a:rPr lang="en-US" dirty="0"/>
              <a:t>Blue Team Village</a:t>
            </a:r>
            <a:r>
              <a:rPr lang="en-US" dirty="0">
                <a:hlinkClick r:id="rId2"/>
              </a:rPr>
              <a:t> </a:t>
            </a:r>
            <a:endParaRPr lang="en-US" dirty="0"/>
          </a:p>
        </p:txBody>
      </p:sp>
    </p:spTree>
    <p:extLst>
      <p:ext uri="{BB962C8B-B14F-4D97-AF65-F5344CB8AC3E}">
        <p14:creationId xmlns:p14="http://schemas.microsoft.com/office/powerpoint/2010/main" val="3957296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B2D8-2497-F2C4-9838-526A41748992}"/>
              </a:ext>
            </a:extLst>
          </p:cNvPr>
          <p:cNvSpPr>
            <a:spLocks noGrp="1"/>
          </p:cNvSpPr>
          <p:nvPr>
            <p:ph type="title"/>
          </p:nvPr>
        </p:nvSpPr>
        <p:spPr/>
        <p:txBody>
          <a:bodyPr/>
          <a:lstStyle>
            <a:lvl1pPr>
              <a:defRPr>
                <a:solidFill>
                  <a:schemeClr val="accent1"/>
                </a:solidFill>
              </a:defRPr>
            </a:lvl1pPr>
          </a:lstStyle>
          <a:p>
            <a:r>
              <a:rPr lang="fr-CA"/>
              <a:t>Modifier le style du titre</a:t>
            </a:r>
            <a:endParaRPr lang="en-US" dirty="0"/>
          </a:p>
        </p:txBody>
      </p:sp>
      <p:sp>
        <p:nvSpPr>
          <p:cNvPr id="4" name="Footer Placeholder 3">
            <a:extLst>
              <a:ext uri="{FF2B5EF4-FFF2-40B4-BE49-F238E27FC236}">
                <a16:creationId xmlns:a16="http://schemas.microsoft.com/office/drawing/2014/main" id="{F703C7BE-1E0B-6797-63E1-A209DF78555B}"/>
              </a:ext>
            </a:extLst>
          </p:cNvPr>
          <p:cNvSpPr>
            <a:spLocks noGrp="1"/>
          </p:cNvSpPr>
          <p:nvPr>
            <p:ph type="ftr" sz="quarter" idx="11"/>
          </p:nvPr>
        </p:nvSpPr>
        <p:spPr/>
        <p:txBody>
          <a:bodyPr/>
          <a:lstStyle/>
          <a:p>
            <a:r>
              <a:rPr lang="en-US" dirty="0"/>
              <a:t>Blue Team Village</a:t>
            </a:r>
            <a:r>
              <a:rPr lang="en-US" dirty="0">
                <a:hlinkClick r:id="rId2"/>
              </a:rPr>
              <a:t> </a:t>
            </a:r>
            <a:endParaRPr lang="en-US" dirty="0"/>
          </a:p>
        </p:txBody>
      </p:sp>
    </p:spTree>
    <p:extLst>
      <p:ext uri="{BB962C8B-B14F-4D97-AF65-F5344CB8AC3E}">
        <p14:creationId xmlns:p14="http://schemas.microsoft.com/office/powerpoint/2010/main" val="27769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26D185-E44D-A32B-2BD2-0FD4D5A078E3}"/>
              </a:ext>
            </a:extLst>
          </p:cNvPr>
          <p:cNvSpPr>
            <a:spLocks noGrp="1"/>
          </p:cNvSpPr>
          <p:nvPr>
            <p:ph type="ftr" sz="quarter" idx="11"/>
          </p:nvPr>
        </p:nvSpPr>
        <p:spPr/>
        <p:txBody>
          <a:bodyPr/>
          <a:lstStyle/>
          <a:p>
            <a:r>
              <a:rPr lang="en-US" dirty="0"/>
              <a:t>Blue Team Village</a:t>
            </a:r>
            <a:r>
              <a:rPr lang="en-US" dirty="0">
                <a:hlinkClick r:id="rId2"/>
              </a:rPr>
              <a:t> </a:t>
            </a:r>
            <a:endParaRPr lang="en-US" dirty="0"/>
          </a:p>
        </p:txBody>
      </p:sp>
    </p:spTree>
    <p:extLst>
      <p:ext uri="{BB962C8B-B14F-4D97-AF65-F5344CB8AC3E}">
        <p14:creationId xmlns:p14="http://schemas.microsoft.com/office/powerpoint/2010/main" val="510656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44B6-84B3-F887-4D13-6153481A1FB9}"/>
              </a:ext>
            </a:extLst>
          </p:cNvPr>
          <p:cNvSpPr>
            <a:spLocks noGrp="1"/>
          </p:cNvSpPr>
          <p:nvPr>
            <p:ph type="title"/>
          </p:nvPr>
        </p:nvSpPr>
        <p:spPr>
          <a:xfrm>
            <a:off x="839788" y="457200"/>
            <a:ext cx="3932237" cy="1600200"/>
          </a:xfrm>
        </p:spPr>
        <p:txBody>
          <a:bodyPr anchor="b"/>
          <a:lstStyle>
            <a:lvl1pPr>
              <a:defRPr sz="3200">
                <a:solidFill>
                  <a:schemeClr val="accent1"/>
                </a:solidFill>
              </a:defRPr>
            </a:lvl1pPr>
          </a:lstStyle>
          <a:p>
            <a:r>
              <a:rPr lang="fr-CA"/>
              <a:t>Modifier le style du titre</a:t>
            </a:r>
            <a:endParaRPr lang="en-US" dirty="0"/>
          </a:p>
        </p:txBody>
      </p:sp>
      <p:sp>
        <p:nvSpPr>
          <p:cNvPr id="3" name="Content Placeholder 2">
            <a:extLst>
              <a:ext uri="{FF2B5EF4-FFF2-40B4-BE49-F238E27FC236}">
                <a16:creationId xmlns:a16="http://schemas.microsoft.com/office/drawing/2014/main" id="{015A701E-0A21-AA66-E8EB-6EDAE2D536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p:txBody>
      </p:sp>
      <p:sp>
        <p:nvSpPr>
          <p:cNvPr id="4" name="Text Placeholder 3">
            <a:extLst>
              <a:ext uri="{FF2B5EF4-FFF2-40B4-BE49-F238E27FC236}">
                <a16:creationId xmlns:a16="http://schemas.microsoft.com/office/drawing/2014/main" id="{7106AAFA-F398-8ECB-98DF-2651B44DB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6" name="Footer Placeholder 5">
            <a:extLst>
              <a:ext uri="{FF2B5EF4-FFF2-40B4-BE49-F238E27FC236}">
                <a16:creationId xmlns:a16="http://schemas.microsoft.com/office/drawing/2014/main" id="{E414B651-E6C2-9F1A-252B-34B565ED90BF}"/>
              </a:ext>
            </a:extLst>
          </p:cNvPr>
          <p:cNvSpPr>
            <a:spLocks noGrp="1"/>
          </p:cNvSpPr>
          <p:nvPr>
            <p:ph type="ftr" sz="quarter" idx="11"/>
          </p:nvPr>
        </p:nvSpPr>
        <p:spPr/>
        <p:txBody>
          <a:bodyPr/>
          <a:lstStyle/>
          <a:p>
            <a:r>
              <a:rPr lang="en-US" dirty="0"/>
              <a:t>Blue Team Village</a:t>
            </a:r>
            <a:r>
              <a:rPr lang="en-US" dirty="0">
                <a:hlinkClick r:id="rId2"/>
              </a:rPr>
              <a:t> </a:t>
            </a:r>
            <a:endParaRPr lang="en-US" dirty="0"/>
          </a:p>
        </p:txBody>
      </p:sp>
    </p:spTree>
    <p:extLst>
      <p:ext uri="{BB962C8B-B14F-4D97-AF65-F5344CB8AC3E}">
        <p14:creationId xmlns:p14="http://schemas.microsoft.com/office/powerpoint/2010/main" val="400530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4781-403B-10D7-9C10-E447E38C8360}"/>
              </a:ext>
            </a:extLst>
          </p:cNvPr>
          <p:cNvSpPr>
            <a:spLocks noGrp="1"/>
          </p:cNvSpPr>
          <p:nvPr>
            <p:ph type="title"/>
          </p:nvPr>
        </p:nvSpPr>
        <p:spPr>
          <a:xfrm>
            <a:off x="839788" y="457200"/>
            <a:ext cx="3932237" cy="1600200"/>
          </a:xfrm>
        </p:spPr>
        <p:txBody>
          <a:bodyPr anchor="b"/>
          <a:lstStyle>
            <a:lvl1pPr>
              <a:defRPr sz="3200">
                <a:solidFill>
                  <a:schemeClr val="accent1"/>
                </a:solidFill>
              </a:defRPr>
            </a:lvl1pPr>
          </a:lstStyle>
          <a:p>
            <a:r>
              <a:rPr lang="fr-CA"/>
              <a:t>Modifier le style du titre</a:t>
            </a:r>
            <a:endParaRPr lang="en-US" dirty="0"/>
          </a:p>
        </p:txBody>
      </p:sp>
      <p:sp>
        <p:nvSpPr>
          <p:cNvPr id="3" name="Picture Placeholder 2">
            <a:extLst>
              <a:ext uri="{FF2B5EF4-FFF2-40B4-BE49-F238E27FC236}">
                <a16:creationId xmlns:a16="http://schemas.microsoft.com/office/drawing/2014/main" id="{33087E8C-DEBC-B851-41BB-82C259C660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A"/>
              <a:t>Cliquez sur l'icône pour ajouter une image</a:t>
            </a:r>
            <a:endParaRPr lang="en-US"/>
          </a:p>
        </p:txBody>
      </p:sp>
      <p:sp>
        <p:nvSpPr>
          <p:cNvPr id="4" name="Text Placeholder 3">
            <a:extLst>
              <a:ext uri="{FF2B5EF4-FFF2-40B4-BE49-F238E27FC236}">
                <a16:creationId xmlns:a16="http://schemas.microsoft.com/office/drawing/2014/main" id="{EAF9AC55-F10E-4A66-D6C2-A9C3844B6E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6" name="Footer Placeholder 5">
            <a:extLst>
              <a:ext uri="{FF2B5EF4-FFF2-40B4-BE49-F238E27FC236}">
                <a16:creationId xmlns:a16="http://schemas.microsoft.com/office/drawing/2014/main" id="{A255C88B-BB83-F415-109C-E2FB3FA5F145}"/>
              </a:ext>
            </a:extLst>
          </p:cNvPr>
          <p:cNvSpPr>
            <a:spLocks noGrp="1"/>
          </p:cNvSpPr>
          <p:nvPr>
            <p:ph type="ftr" sz="quarter" idx="11"/>
          </p:nvPr>
        </p:nvSpPr>
        <p:spPr/>
        <p:txBody>
          <a:bodyPr/>
          <a:lstStyle/>
          <a:p>
            <a:r>
              <a:rPr lang="en-US" dirty="0"/>
              <a:t>Blue Team Village</a:t>
            </a:r>
            <a:r>
              <a:rPr lang="en-US" dirty="0">
                <a:hlinkClick r:id="rId2"/>
              </a:rPr>
              <a:t> </a:t>
            </a:r>
            <a:endParaRPr lang="en-US" dirty="0"/>
          </a:p>
        </p:txBody>
      </p:sp>
    </p:spTree>
    <p:extLst>
      <p:ext uri="{BB962C8B-B14F-4D97-AF65-F5344CB8AC3E}">
        <p14:creationId xmlns:p14="http://schemas.microsoft.com/office/powerpoint/2010/main" val="2981106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creativecommons.org/licenses/by-nc-sa/4.0/?ref=chooser-v1"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7CC8D6-F725-D0E3-A273-7383B6BD9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Modifier le style du titre</a:t>
            </a:r>
            <a:endParaRPr lang="en-US" dirty="0"/>
          </a:p>
        </p:txBody>
      </p:sp>
      <p:sp>
        <p:nvSpPr>
          <p:cNvPr id="3" name="Text Placeholder 2">
            <a:extLst>
              <a:ext uri="{FF2B5EF4-FFF2-40B4-BE49-F238E27FC236}">
                <a16:creationId xmlns:a16="http://schemas.microsoft.com/office/drawing/2014/main" id="{54817D3A-3697-D2FF-220C-2AB1509945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015EF23F-7FC5-0840-1551-00E1039BD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solidFill>
              </a:defRPr>
            </a:lvl1pPr>
          </a:lstStyle>
          <a:p>
            <a:r>
              <a:rPr lang="en-US" dirty="0"/>
              <a:t>Blue Team Village</a:t>
            </a:r>
            <a:r>
              <a:rPr lang="en-US" dirty="0">
                <a:hlinkClick r:id="rId12">
                  <a:extLst>
                    <a:ext uri="{A12FA001-AC4F-418D-AE19-62706E023703}">
                      <ahyp:hlinkClr xmlns:ahyp="http://schemas.microsoft.com/office/drawing/2018/hyperlinkcolor" val="tx"/>
                    </a:ext>
                  </a:extLst>
                </a:hlinkClick>
              </a:rPr>
              <a:t> </a:t>
            </a:r>
            <a:endParaRPr lang="en-US" dirty="0"/>
          </a:p>
        </p:txBody>
      </p:sp>
      <p:pic>
        <p:nvPicPr>
          <p:cNvPr id="7" name="Picture 6">
            <a:extLst>
              <a:ext uri="{FF2B5EF4-FFF2-40B4-BE49-F238E27FC236}">
                <a16:creationId xmlns:a16="http://schemas.microsoft.com/office/drawing/2014/main" id="{E9821793-D552-3ACE-A513-05B04EAABCF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53800" y="6111875"/>
            <a:ext cx="762000" cy="762000"/>
          </a:xfrm>
          <a:prstGeom prst="rect">
            <a:avLst/>
          </a:prstGeom>
        </p:spPr>
      </p:pic>
    </p:spTree>
    <p:extLst>
      <p:ext uri="{BB962C8B-B14F-4D97-AF65-F5344CB8AC3E}">
        <p14:creationId xmlns:p14="http://schemas.microsoft.com/office/powerpoint/2010/main" val="22563514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solidFill>
          <a:latin typeface="Benguiat" panose="020B7200000000000000"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Benguiat" panose="020B7200000000000000" pitchFamily="34" charset="0"/>
          <a:ea typeface="+mn-ea"/>
          <a:cs typeface="+mn-cs"/>
        </a:defRPr>
      </a:lvl2pPr>
      <a:lvl3pPr marL="1143000" indent="-228600" algn="l" defTabSz="914400" rtl="0" eaLnBrk="1" latinLnBrk="0" hangingPunct="1">
        <a:lnSpc>
          <a:spcPct val="90000"/>
        </a:lnSpc>
        <a:spcBef>
          <a:spcPts val="500"/>
        </a:spcBef>
        <a:buFont typeface="Courier New" panose="02070309020205020404" pitchFamily="49" charset="0"/>
        <a:buChar char="o"/>
        <a:defRPr sz="2000" kern="1200">
          <a:solidFill>
            <a:schemeClr val="accent5"/>
          </a:solidFill>
          <a:latin typeface="Benguiat" panose="020B7200000000000000"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800" kern="1200">
          <a:solidFill>
            <a:schemeClr val="accent5"/>
          </a:solidFill>
          <a:latin typeface="Benguiat" panose="020B7200000000000000" pitchFamily="34" charset="0"/>
          <a:ea typeface="+mn-ea"/>
          <a:cs typeface="+mn-cs"/>
        </a:defRPr>
      </a:lvl4pPr>
      <a:lvl5pPr marL="1828800" indent="0" algn="l" defTabSz="914400" rtl="0" eaLnBrk="1" latinLnBrk="0" hangingPunct="1">
        <a:lnSpc>
          <a:spcPct val="90000"/>
        </a:lnSpc>
        <a:spcBef>
          <a:spcPts val="500"/>
        </a:spcBef>
        <a:buFont typeface="Courier New" panose="02070309020205020404" pitchFamily="49"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hyperlink" Target="https://www.cia.gov/resources/csi/books-monographs/psychology-of-intelligence-analysis-2/" TargetMode="External"/><Relationship Id="rId3" Type="http://schemas.openxmlformats.org/officeDocument/2006/relationships/hyperlink" Target="https://en.wikipedia.org/wiki/Five_Ws" TargetMode="External"/><Relationship Id="rId7" Type="http://schemas.openxmlformats.org/officeDocument/2006/relationships/hyperlink" Target="https://web.archive.org/web/20070613032237/https:/www.cia.gov/library/center-for-the-study-of-intelligence/csi-publications/books-and-monographs/psychology-of-intelligence-analysis/art11.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en.wikipedia.org/wiki/Analysis_of_competing_hypotheses" TargetMode="External"/><Relationship Id="rId5" Type="http://schemas.openxmlformats.org/officeDocument/2006/relationships/hyperlink" Target="https://en.wikipedia.org/wiki/There_are_unknown_unknowns" TargetMode="External"/><Relationship Id="rId10" Type="http://schemas.openxmlformats.org/officeDocument/2006/relationships/hyperlink" Target="https://chrissanders.org/training/investigationtheory/" TargetMode="External"/><Relationship Id="rId4" Type="http://schemas.openxmlformats.org/officeDocument/2006/relationships/hyperlink" Target="https://en.wikipedia.org/wiki/Five_whys" TargetMode="External"/><Relationship Id="rId9" Type="http://schemas.openxmlformats.org/officeDocument/2006/relationships/hyperlink" Target="https://www.threatintel.academy/diamon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maltego.com/blog/ensuring-objective-analysis-using-maltegos-data-driven-solution/" TargetMode="External"/><Relationship Id="rId3" Type="http://schemas.openxmlformats.org/officeDocument/2006/relationships/hyperlink" Target="https://mediasonar.com/2019/07/24/cognitive-biases-investigations/" TargetMode="External"/><Relationship Id="rId7" Type="http://schemas.openxmlformats.org/officeDocument/2006/relationships/hyperlink" Target="https://www.dragos.com/blog/correcting-prevention-bias-in-your-ot-cyber-incident-response/" TargetMode="External"/><Relationship Id="rId2" Type="http://schemas.openxmlformats.org/officeDocument/2006/relationships/hyperlink" Target="https://en.wikipedia.org/wiki/List_of_cognitive_biases" TargetMode="External"/><Relationship Id="rId1" Type="http://schemas.openxmlformats.org/officeDocument/2006/relationships/slideLayout" Target="../slideLayouts/slideLayout2.xml"/><Relationship Id="rId6" Type="http://schemas.openxmlformats.org/officeDocument/2006/relationships/hyperlink" Target="https://www.mcafee.com/blogs/other-blogs/executive-perspectives/through-your-minds-eye-what-biases-are-impacting-your-security-posture/" TargetMode="External"/><Relationship Id="rId5" Type="http://schemas.openxmlformats.org/officeDocument/2006/relationships/hyperlink" Target="https://dgunter.com/2019/09/26/overcoming-cognitive-biases-during-threat-hunts-and-incident-response/" TargetMode="External"/><Relationship Id="rId4" Type="http://schemas.openxmlformats.org/officeDocument/2006/relationships/hyperlink" Target="https://www.visualcapitalist.com/every-single-cognitive-bias/" TargetMode="External"/><Relationship Id="rId9" Type="http://schemas.openxmlformats.org/officeDocument/2006/relationships/hyperlink" Target="https://medium.com/@mrichard91/common-cyber-threat-intel-biases-9d6f410f5829"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twitter.com/jhencinski/status/1380590078087606272" TargetMode="External"/><Relationship Id="rId2" Type="http://schemas.openxmlformats.org/officeDocument/2006/relationships/hyperlink" Target="https://twitter.com/stvemillertime/status/1380593714410577920" TargetMode="External"/><Relationship Id="rId1" Type="http://schemas.openxmlformats.org/officeDocument/2006/relationships/slideLayout" Target="../slideLayouts/slideLayout2.xml"/><Relationship Id="rId6" Type="http://schemas.openxmlformats.org/officeDocument/2006/relationships/hyperlink" Target="https://twitter.com/blueteamblog/status/1311409973512089607)" TargetMode="External"/><Relationship Id="rId5" Type="http://schemas.openxmlformats.org/officeDocument/2006/relationships/hyperlink" Target="https://twitter.com/ProfFeynman/status/1627127271671861249" TargetMode="External"/><Relationship Id="rId4" Type="http://schemas.openxmlformats.org/officeDocument/2006/relationships/hyperlink" Target="https://twitter.com/hacks4pancakes/status/138400960096634880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5A6A-D034-8ABC-8FF6-D7F45FB90AE3}"/>
              </a:ext>
            </a:extLst>
          </p:cNvPr>
          <p:cNvSpPr>
            <a:spLocks noGrp="1"/>
          </p:cNvSpPr>
          <p:nvPr>
            <p:ph type="ctrTitle"/>
          </p:nvPr>
        </p:nvSpPr>
        <p:spPr/>
        <p:txBody>
          <a:bodyPr>
            <a:normAutofit/>
          </a:bodyPr>
          <a:lstStyle/>
          <a:p>
            <a:r>
              <a:rPr lang="en-US" sz="4400" dirty="0">
                <a:latin typeface="Freeway Gothic" panose="00000400000000000000" pitchFamily="2" charset="0"/>
              </a:rPr>
              <a:t>IR 101 The analyst mindset</a:t>
            </a:r>
          </a:p>
        </p:txBody>
      </p:sp>
      <p:sp>
        <p:nvSpPr>
          <p:cNvPr id="3" name="Subtitle 2">
            <a:extLst>
              <a:ext uri="{FF2B5EF4-FFF2-40B4-BE49-F238E27FC236}">
                <a16:creationId xmlns:a16="http://schemas.microsoft.com/office/drawing/2014/main" id="{E28B766A-2A19-BDC0-89A0-CFD8BD2DDF0D}"/>
              </a:ext>
            </a:extLst>
          </p:cNvPr>
          <p:cNvSpPr>
            <a:spLocks noGrp="1"/>
          </p:cNvSpPr>
          <p:nvPr>
            <p:ph type="subTitle" idx="1"/>
          </p:nvPr>
        </p:nvSpPr>
        <p:spPr/>
        <p:txBody>
          <a:bodyPr/>
          <a:lstStyle/>
          <a:p>
            <a:r>
              <a:rPr lang="en-US" dirty="0">
                <a:latin typeface="Freeway Gothic" panose="00000400000000000000" pitchFamily="2" charset="0"/>
              </a:rPr>
              <a:t>@juju43, Defcon 31, Aug 2023</a:t>
            </a:r>
          </a:p>
        </p:txBody>
      </p:sp>
    </p:spTree>
    <p:extLst>
      <p:ext uri="{BB962C8B-B14F-4D97-AF65-F5344CB8AC3E}">
        <p14:creationId xmlns:p14="http://schemas.microsoft.com/office/powerpoint/2010/main" val="3596744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1B17ED-6ED4-0BB7-2A53-68518CDE0924}"/>
              </a:ext>
            </a:extLst>
          </p:cNvPr>
          <p:cNvSpPr>
            <a:spLocks noGrp="1"/>
          </p:cNvSpPr>
          <p:nvPr>
            <p:ph type="title"/>
          </p:nvPr>
        </p:nvSpPr>
        <p:spPr>
          <a:xfrm>
            <a:off x="838200" y="365125"/>
            <a:ext cx="10515600" cy="1325563"/>
          </a:xfrm>
        </p:spPr>
        <p:txBody>
          <a:bodyPr anchor="ctr">
            <a:normAutofit/>
          </a:bodyPr>
          <a:lstStyle/>
          <a:p>
            <a:r>
              <a:rPr lang="en-US" dirty="0"/>
              <a:t>Don't panic!</a:t>
            </a:r>
          </a:p>
        </p:txBody>
      </p:sp>
      <p:pic>
        <p:nvPicPr>
          <p:cNvPr id="4" name="Picture 2" descr="Don't Panic, May 25th is Towel Day | WIRED">
            <a:extLst>
              <a:ext uri="{FF2B5EF4-FFF2-40B4-BE49-F238E27FC236}">
                <a16:creationId xmlns:a16="http://schemas.microsoft.com/office/drawing/2014/main" id="{E5EB3225-211A-6564-2B1D-E264B1B806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95108" y="1825625"/>
            <a:ext cx="5801784" cy="4351338"/>
          </a:xfrm>
          <a:prstGeom prst="rect">
            <a:avLst/>
          </a:prstGeom>
          <a:noFill/>
        </p:spPr>
      </p:pic>
    </p:spTree>
    <p:extLst>
      <p:ext uri="{BB962C8B-B14F-4D97-AF65-F5344CB8AC3E}">
        <p14:creationId xmlns:p14="http://schemas.microsoft.com/office/powerpoint/2010/main" val="649688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a:extLst>
              <a:ext uri="{FF2B5EF4-FFF2-40B4-BE49-F238E27FC236}">
                <a16:creationId xmlns:a16="http://schemas.microsoft.com/office/drawing/2014/main" id="{44405505-2877-69EA-6EDD-01F32D6DA5EF}"/>
              </a:ext>
            </a:extLst>
          </p:cNvPr>
          <p:cNvPicPr>
            <a:picLocks noChangeAspect="1"/>
          </p:cNvPicPr>
          <p:nvPr/>
        </p:nvPicPr>
        <p:blipFill rotWithShape="1">
          <a:blip r:embed="rId3">
            <a:extLst>
              <a:ext uri="{28A0092B-C50C-407E-A947-70E740481C1C}">
                <a14:useLocalDpi xmlns:a14="http://schemas.microsoft.com/office/drawing/2010/main" val="0"/>
              </a:ext>
            </a:extLst>
          </a:blip>
          <a:srcRect l="9253" t="7722" r="29855" b="11287"/>
          <a:stretch/>
        </p:blipFill>
        <p:spPr>
          <a:xfrm>
            <a:off x="0" y="-1"/>
            <a:ext cx="12192000" cy="8946347"/>
          </a:xfrm>
          <a:prstGeom prst="rect">
            <a:avLst/>
          </a:prstGeom>
        </p:spPr>
      </p:pic>
      <p:sp>
        <p:nvSpPr>
          <p:cNvPr id="2" name="Titre 1">
            <a:extLst>
              <a:ext uri="{FF2B5EF4-FFF2-40B4-BE49-F238E27FC236}">
                <a16:creationId xmlns:a16="http://schemas.microsoft.com/office/drawing/2014/main" id="{ADAC48F8-57FA-6664-E4A2-07E5EBFFFE71}"/>
              </a:ext>
            </a:extLst>
          </p:cNvPr>
          <p:cNvSpPr>
            <a:spLocks noGrp="1"/>
          </p:cNvSpPr>
          <p:nvPr>
            <p:ph type="title"/>
          </p:nvPr>
        </p:nvSpPr>
        <p:spPr/>
        <p:txBody>
          <a:bodyPr/>
          <a:lstStyle/>
          <a:p>
            <a:r>
              <a:rPr lang="en-US" dirty="0">
                <a:solidFill>
                  <a:schemeClr val="tx1"/>
                </a:solidFill>
              </a:rPr>
              <a:t>Act fast!</a:t>
            </a:r>
          </a:p>
        </p:txBody>
      </p:sp>
      <p:sp>
        <p:nvSpPr>
          <p:cNvPr id="3" name="Espace réservé du contenu 2">
            <a:extLst>
              <a:ext uri="{FF2B5EF4-FFF2-40B4-BE49-F238E27FC236}">
                <a16:creationId xmlns:a16="http://schemas.microsoft.com/office/drawing/2014/main" id="{114BDA3D-ECAA-2BC0-1C25-EEC279A62AFE}"/>
              </a:ext>
            </a:extLst>
          </p:cNvPr>
          <p:cNvSpPr>
            <a:spLocks noGrp="1"/>
          </p:cNvSpPr>
          <p:nvPr>
            <p:ph idx="1"/>
          </p:nvPr>
        </p:nvSpPr>
        <p:spPr>
          <a:xfrm>
            <a:off x="258417" y="4929808"/>
            <a:ext cx="11933583" cy="1247153"/>
          </a:xfrm>
        </p:spPr>
        <p:txBody>
          <a:bodyPr>
            <a:normAutofit/>
          </a:bodyPr>
          <a:lstStyle/>
          <a:p>
            <a:pPr marL="0" indent="0">
              <a:buNone/>
            </a:pPr>
            <a:r>
              <a:rPr lang="en-US" sz="2000" dirty="0">
                <a:solidFill>
                  <a:schemeClr val="tx1"/>
                </a:solidFill>
              </a:rPr>
              <a:t>“Perfection is the enemy of the good when it comes to emergency management. Speed trumps perfection … The greatest error is not to move. The greatest error is to be paralyzed by the fear of failure. If you need to be right before you move, you will never win.", Michael Ryan (WHO Health Emergencies </a:t>
            </a:r>
            <a:r>
              <a:rPr lang="en-US" sz="2000" dirty="0" err="1">
                <a:solidFill>
                  <a:schemeClr val="tx1"/>
                </a:solidFill>
              </a:rPr>
              <a:t>Programme</a:t>
            </a:r>
            <a:r>
              <a:rPr lang="en-US" sz="2000" dirty="0">
                <a:solidFill>
                  <a:schemeClr val="tx1"/>
                </a:solidFill>
              </a:rPr>
              <a:t>), March 2020</a:t>
            </a:r>
          </a:p>
        </p:txBody>
      </p:sp>
    </p:spTree>
    <p:extLst>
      <p:ext uri="{BB962C8B-B14F-4D97-AF65-F5344CB8AC3E}">
        <p14:creationId xmlns:p14="http://schemas.microsoft.com/office/powerpoint/2010/main" val="378663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F90A33-00BE-5EAB-9DC1-410A561171F5}"/>
              </a:ext>
            </a:extLst>
          </p:cNvPr>
          <p:cNvSpPr>
            <a:spLocks noGrp="1"/>
          </p:cNvSpPr>
          <p:nvPr>
            <p:ph type="title"/>
          </p:nvPr>
        </p:nvSpPr>
        <p:spPr/>
        <p:txBody>
          <a:bodyPr/>
          <a:lstStyle/>
          <a:p>
            <a:r>
              <a:rPr lang="en-US" dirty="0"/>
              <a:t>Act fast does not mean reckless</a:t>
            </a:r>
          </a:p>
        </p:txBody>
      </p:sp>
      <p:sp>
        <p:nvSpPr>
          <p:cNvPr id="3" name="Espace réservé du contenu 2">
            <a:extLst>
              <a:ext uri="{FF2B5EF4-FFF2-40B4-BE49-F238E27FC236}">
                <a16:creationId xmlns:a16="http://schemas.microsoft.com/office/drawing/2014/main" id="{12492FA5-7177-3606-DFC2-A74EB3A25B82}"/>
              </a:ext>
            </a:extLst>
          </p:cNvPr>
          <p:cNvSpPr>
            <a:spLocks noGrp="1"/>
          </p:cNvSpPr>
          <p:nvPr>
            <p:ph idx="1"/>
          </p:nvPr>
        </p:nvSpPr>
        <p:spPr>
          <a:xfrm>
            <a:off x="838200" y="2324099"/>
            <a:ext cx="10515600" cy="3852863"/>
          </a:xfrm>
        </p:spPr>
        <p:txBody>
          <a:bodyPr/>
          <a:lstStyle/>
          <a:p>
            <a:r>
              <a:rPr lang="en-US" dirty="0"/>
              <a:t>Your team and leaders are here to help, listen and talk</a:t>
            </a:r>
          </a:p>
          <a:p>
            <a:r>
              <a:rPr lang="en-US" dirty="0"/>
              <a:t>Documentation is key</a:t>
            </a:r>
          </a:p>
        </p:txBody>
      </p:sp>
    </p:spTree>
    <p:extLst>
      <p:ext uri="{BB962C8B-B14F-4D97-AF65-F5344CB8AC3E}">
        <p14:creationId xmlns:p14="http://schemas.microsoft.com/office/powerpoint/2010/main" val="3360488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6B6FC7-14B9-5B21-7F61-6CD62054D926}"/>
              </a:ext>
            </a:extLst>
          </p:cNvPr>
          <p:cNvSpPr>
            <a:spLocks noGrp="1"/>
          </p:cNvSpPr>
          <p:nvPr>
            <p:ph type="title"/>
          </p:nvPr>
        </p:nvSpPr>
        <p:spPr/>
        <p:txBody>
          <a:bodyPr/>
          <a:lstStyle/>
          <a:p>
            <a:r>
              <a:rPr lang="en-US" dirty="0"/>
              <a:t>Example: Isolate system action</a:t>
            </a:r>
          </a:p>
        </p:txBody>
      </p:sp>
      <p:sp>
        <p:nvSpPr>
          <p:cNvPr id="3" name="Espace réservé du contenu 2">
            <a:extLst>
              <a:ext uri="{FF2B5EF4-FFF2-40B4-BE49-F238E27FC236}">
                <a16:creationId xmlns:a16="http://schemas.microsoft.com/office/drawing/2014/main" id="{9F5AEF5C-ED4C-3021-923D-E2FA7C742DAE}"/>
              </a:ext>
            </a:extLst>
          </p:cNvPr>
          <p:cNvSpPr>
            <a:spLocks noGrp="1"/>
          </p:cNvSpPr>
          <p:nvPr>
            <p:ph idx="1"/>
          </p:nvPr>
        </p:nvSpPr>
        <p:spPr/>
        <p:txBody>
          <a:bodyPr/>
          <a:lstStyle/>
          <a:p>
            <a:r>
              <a:rPr lang="en-US" dirty="0"/>
              <a:t>Isolating end-user system should never be issue (VIP…)</a:t>
            </a:r>
          </a:p>
          <a:p>
            <a:r>
              <a:rPr lang="en-US" dirty="0"/>
              <a:t>If your server environment is resilient, maybe</a:t>
            </a:r>
          </a:p>
          <a:p>
            <a:r>
              <a:rPr lang="en-US" dirty="0"/>
              <a:t>If it is fragile and/or legacy, always engage business owner before</a:t>
            </a:r>
          </a:p>
          <a:p>
            <a:r>
              <a:rPr lang="en-US" dirty="0"/>
              <a:t>Likely exception if confident seeing a data exfiltration or compromise</a:t>
            </a:r>
          </a:p>
        </p:txBody>
      </p:sp>
      <p:sp>
        <p:nvSpPr>
          <p:cNvPr id="4" name="ZoneTexte 3">
            <a:extLst>
              <a:ext uri="{FF2B5EF4-FFF2-40B4-BE49-F238E27FC236}">
                <a16:creationId xmlns:a16="http://schemas.microsoft.com/office/drawing/2014/main" id="{974C7A2D-9807-BCF5-5227-6FE1681F5DC3}"/>
              </a:ext>
            </a:extLst>
          </p:cNvPr>
          <p:cNvSpPr txBox="1"/>
          <p:nvPr/>
        </p:nvSpPr>
        <p:spPr>
          <a:xfrm>
            <a:off x="985157" y="5292546"/>
            <a:ext cx="10221686" cy="1200329"/>
          </a:xfrm>
          <a:prstGeom prst="rect">
            <a:avLst/>
          </a:prstGeom>
          <a:solidFill>
            <a:schemeClr val="accent4"/>
          </a:solidFill>
          <a:ln w="12700">
            <a:solidFill>
              <a:schemeClr val="accent1"/>
            </a:solidFill>
          </a:ln>
        </p:spPr>
        <p:txBody>
          <a:bodyPr wrap="square" rtlCol="0">
            <a:spAutoFit/>
          </a:bodyPr>
          <a:lstStyle/>
          <a:p>
            <a:pPr algn="ctr"/>
            <a:r>
              <a:rPr lang="en-US" sz="2400" dirty="0"/>
              <a:t>Should be known and agreed beforehand with your leadership</a:t>
            </a:r>
          </a:p>
          <a:p>
            <a:pPr algn="ctr"/>
            <a:r>
              <a:rPr lang="en-US" sz="2400" dirty="0"/>
              <a:t>Should be in your documentation</a:t>
            </a:r>
          </a:p>
          <a:p>
            <a:pPr algn="ctr"/>
            <a:r>
              <a:rPr lang="en-US" sz="2400" dirty="0"/>
              <a:t>Match your company risk appetite</a:t>
            </a:r>
          </a:p>
        </p:txBody>
      </p:sp>
    </p:spTree>
    <p:extLst>
      <p:ext uri="{BB962C8B-B14F-4D97-AF65-F5344CB8AC3E}">
        <p14:creationId xmlns:p14="http://schemas.microsoft.com/office/powerpoint/2010/main" val="566944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46EC93-153F-1A88-9E6A-6297CC05CC1A}"/>
              </a:ext>
            </a:extLst>
          </p:cNvPr>
          <p:cNvSpPr>
            <a:spLocks noGrp="1"/>
          </p:cNvSpPr>
          <p:nvPr>
            <p:ph type="title"/>
          </p:nvPr>
        </p:nvSpPr>
        <p:spPr/>
        <p:txBody>
          <a:bodyPr/>
          <a:lstStyle/>
          <a:p>
            <a:r>
              <a:rPr lang="en-US" dirty="0"/>
              <a:t>Investigate</a:t>
            </a:r>
          </a:p>
        </p:txBody>
      </p:sp>
      <p:sp>
        <p:nvSpPr>
          <p:cNvPr id="3" name="Espace réservé du contenu 2">
            <a:extLst>
              <a:ext uri="{FF2B5EF4-FFF2-40B4-BE49-F238E27FC236}">
                <a16:creationId xmlns:a16="http://schemas.microsoft.com/office/drawing/2014/main" id="{33C4168B-E68B-B262-CA84-05A4AE6F7A5A}"/>
              </a:ext>
            </a:extLst>
          </p:cNvPr>
          <p:cNvSpPr>
            <a:spLocks noGrp="1"/>
          </p:cNvSpPr>
          <p:nvPr>
            <p:ph idx="1"/>
          </p:nvPr>
        </p:nvSpPr>
        <p:spPr/>
        <p:txBody>
          <a:bodyPr/>
          <a:lstStyle/>
          <a:p>
            <a:pPr marL="0" indent="0">
              <a:buNone/>
            </a:pPr>
            <a:r>
              <a:rPr lang="en-US" dirty="0"/>
              <a:t>Process and methodology can vary but usually the main goals of an investigation are:</a:t>
            </a:r>
          </a:p>
          <a:p>
            <a:endParaRPr lang="en-US" dirty="0"/>
          </a:p>
          <a:p>
            <a:r>
              <a:rPr lang="en-US" dirty="0"/>
              <a:t>Minimize impact of the incident</a:t>
            </a:r>
          </a:p>
          <a:p>
            <a:r>
              <a:rPr lang="en-US" dirty="0"/>
              <a:t>Ensure lessons learned are done to be better prepared next time</a:t>
            </a:r>
          </a:p>
          <a:p>
            <a:endParaRPr lang="en-US" dirty="0"/>
          </a:p>
          <a:p>
            <a:endParaRPr lang="en-US" dirty="0"/>
          </a:p>
        </p:txBody>
      </p:sp>
      <p:sp>
        <p:nvSpPr>
          <p:cNvPr id="4" name="ZoneTexte 3">
            <a:extLst>
              <a:ext uri="{FF2B5EF4-FFF2-40B4-BE49-F238E27FC236}">
                <a16:creationId xmlns:a16="http://schemas.microsoft.com/office/drawing/2014/main" id="{786E909A-BABC-ABC8-B3C1-6E2B64EDA9A4}"/>
              </a:ext>
            </a:extLst>
          </p:cNvPr>
          <p:cNvSpPr txBox="1"/>
          <p:nvPr/>
        </p:nvSpPr>
        <p:spPr>
          <a:xfrm>
            <a:off x="985157" y="5352586"/>
            <a:ext cx="10221686" cy="830997"/>
          </a:xfrm>
          <a:prstGeom prst="rect">
            <a:avLst/>
          </a:prstGeom>
          <a:solidFill>
            <a:schemeClr val="accent4"/>
          </a:solidFill>
          <a:ln w="12700">
            <a:solidFill>
              <a:schemeClr val="accent1"/>
            </a:solidFill>
          </a:ln>
        </p:spPr>
        <p:txBody>
          <a:bodyPr wrap="square" rtlCol="0">
            <a:spAutoFit/>
          </a:bodyPr>
          <a:lstStyle/>
          <a:p>
            <a:pPr algn="ctr"/>
            <a:r>
              <a:rPr lang="en-US" sz="2400" dirty="0"/>
              <a:t>Have a playbook or Standard Operating Procedure.</a:t>
            </a:r>
          </a:p>
          <a:p>
            <a:pPr algn="ctr"/>
            <a:r>
              <a:rPr lang="en-US" sz="2400" dirty="0"/>
              <a:t>Step by step methodologies, must, optional parts.</a:t>
            </a:r>
          </a:p>
        </p:txBody>
      </p:sp>
    </p:spTree>
    <p:extLst>
      <p:ext uri="{BB962C8B-B14F-4D97-AF65-F5344CB8AC3E}">
        <p14:creationId xmlns:p14="http://schemas.microsoft.com/office/powerpoint/2010/main" val="53140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DEE5BC-C6EB-BF96-312B-E6F8DBBD07B6}"/>
              </a:ext>
            </a:extLst>
          </p:cNvPr>
          <p:cNvSpPr>
            <a:spLocks noGrp="1"/>
          </p:cNvSpPr>
          <p:nvPr>
            <p:ph type="title"/>
          </p:nvPr>
        </p:nvSpPr>
        <p:spPr/>
        <p:txBody>
          <a:bodyPr/>
          <a:lstStyle/>
          <a:p>
            <a:r>
              <a:rPr lang="en-US" dirty="0"/>
              <a:t>Some methodologies</a:t>
            </a:r>
          </a:p>
        </p:txBody>
      </p:sp>
      <p:sp>
        <p:nvSpPr>
          <p:cNvPr id="3" name="Espace réservé du contenu 2">
            <a:extLst>
              <a:ext uri="{FF2B5EF4-FFF2-40B4-BE49-F238E27FC236}">
                <a16:creationId xmlns:a16="http://schemas.microsoft.com/office/drawing/2014/main" id="{DD0DE629-805B-45B4-B8F7-E0FF407B7424}"/>
              </a:ext>
            </a:extLst>
          </p:cNvPr>
          <p:cNvSpPr>
            <a:spLocks noGrp="1"/>
          </p:cNvSpPr>
          <p:nvPr>
            <p:ph idx="1"/>
          </p:nvPr>
        </p:nvSpPr>
        <p:spPr>
          <a:xfrm>
            <a:off x="838200" y="1576251"/>
            <a:ext cx="10515600" cy="4600712"/>
          </a:xfrm>
        </p:spPr>
        <p:txBody>
          <a:bodyPr>
            <a:normAutofit/>
          </a:bodyPr>
          <a:lstStyle/>
          <a:p>
            <a:r>
              <a:rPr lang="en-US" dirty="0"/>
              <a:t>5 </a:t>
            </a:r>
            <a:r>
              <a:rPr lang="en-US" dirty="0" err="1"/>
              <a:t>Ws</a:t>
            </a:r>
            <a:r>
              <a:rPr lang="en-US" dirty="0"/>
              <a:t> -  Who, What, When, Where, Why, (How)</a:t>
            </a:r>
          </a:p>
          <a:p>
            <a:r>
              <a:rPr lang="en-US" dirty="0"/>
              <a:t>5 Why’s</a:t>
            </a:r>
          </a:p>
          <a:p>
            <a:r>
              <a:rPr lang="en-US" dirty="0"/>
              <a:t>Observe, Orient, Decide, Act or OODA Loop, John Boyd</a:t>
            </a:r>
          </a:p>
          <a:p>
            <a:r>
              <a:rPr lang="en-US" dirty="0"/>
              <a:t>Known Knowns, Known Unknowns - Donald Rumsfeld</a:t>
            </a:r>
          </a:p>
          <a:p>
            <a:r>
              <a:rPr lang="en-US" dirty="0"/>
              <a:t>Analysis of Competing Hypotheses - Richards (Dick) J. Heuer, Jr., CIA</a:t>
            </a:r>
          </a:p>
          <a:p>
            <a:r>
              <a:rPr lang="en-US" dirty="0"/>
              <a:t>Diamond Model - Threat Intelligence</a:t>
            </a:r>
          </a:p>
          <a:p>
            <a:r>
              <a:rPr lang="en-US" dirty="0"/>
              <a:t>Investigative Mindset, Chris Sanders</a:t>
            </a:r>
          </a:p>
          <a:p>
            <a:pPr marL="0" indent="0">
              <a:buNone/>
            </a:pPr>
            <a:endParaRPr lang="en-US" dirty="0"/>
          </a:p>
        </p:txBody>
      </p:sp>
      <p:sp>
        <p:nvSpPr>
          <p:cNvPr id="4" name="ZoneTexte 3">
            <a:extLst>
              <a:ext uri="{FF2B5EF4-FFF2-40B4-BE49-F238E27FC236}">
                <a16:creationId xmlns:a16="http://schemas.microsoft.com/office/drawing/2014/main" id="{0C425D56-2A2C-5D72-0629-61FE4DCE5E75}"/>
              </a:ext>
            </a:extLst>
          </p:cNvPr>
          <p:cNvSpPr txBox="1"/>
          <p:nvPr/>
        </p:nvSpPr>
        <p:spPr>
          <a:xfrm>
            <a:off x="985157" y="5623521"/>
            <a:ext cx="10221686" cy="461665"/>
          </a:xfrm>
          <a:prstGeom prst="rect">
            <a:avLst/>
          </a:prstGeom>
          <a:solidFill>
            <a:schemeClr val="accent4"/>
          </a:solidFill>
          <a:ln w="12700">
            <a:solidFill>
              <a:schemeClr val="accent1"/>
            </a:solidFill>
          </a:ln>
        </p:spPr>
        <p:txBody>
          <a:bodyPr wrap="square" rtlCol="0">
            <a:spAutoFit/>
          </a:bodyPr>
          <a:lstStyle/>
          <a:p>
            <a:pPr algn="ctr"/>
            <a:r>
              <a:rPr lang="en-US" sz="2400" dirty="0"/>
              <a:t>None better than another. It depends.</a:t>
            </a:r>
          </a:p>
        </p:txBody>
      </p:sp>
    </p:spTree>
    <p:extLst>
      <p:ext uri="{BB962C8B-B14F-4D97-AF65-F5344CB8AC3E}">
        <p14:creationId xmlns:p14="http://schemas.microsoft.com/office/powerpoint/2010/main" val="831861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descr="Cognitive Bias Infographic">
            <a:extLst>
              <a:ext uri="{FF2B5EF4-FFF2-40B4-BE49-F238E27FC236}">
                <a16:creationId xmlns:a16="http://schemas.microsoft.com/office/drawing/2014/main" id="{FE7A33B7-E7CA-1E39-C4EE-36584102C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519" y="0"/>
            <a:ext cx="9104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23213D16-B3C0-1BF3-51F3-C2B19F1F7F30}"/>
              </a:ext>
            </a:extLst>
          </p:cNvPr>
          <p:cNvSpPr>
            <a:spLocks noGrp="1"/>
          </p:cNvSpPr>
          <p:nvPr>
            <p:ph type="title"/>
          </p:nvPr>
        </p:nvSpPr>
        <p:spPr>
          <a:xfrm>
            <a:off x="838200" y="365125"/>
            <a:ext cx="5473700" cy="1325563"/>
          </a:xfrm>
        </p:spPr>
        <p:txBody>
          <a:bodyPr/>
          <a:lstStyle/>
          <a:p>
            <a:r>
              <a:rPr lang="en-US" dirty="0"/>
              <a:t>Be mindful of Bias</a:t>
            </a:r>
          </a:p>
        </p:txBody>
      </p:sp>
      <p:sp>
        <p:nvSpPr>
          <p:cNvPr id="3" name="Espace réservé du contenu 2">
            <a:extLst>
              <a:ext uri="{FF2B5EF4-FFF2-40B4-BE49-F238E27FC236}">
                <a16:creationId xmlns:a16="http://schemas.microsoft.com/office/drawing/2014/main" id="{1E2FD2FA-33A9-1C8E-8E07-A15B407297B4}"/>
              </a:ext>
            </a:extLst>
          </p:cNvPr>
          <p:cNvSpPr>
            <a:spLocks noGrp="1"/>
          </p:cNvSpPr>
          <p:nvPr>
            <p:ph idx="1"/>
          </p:nvPr>
        </p:nvSpPr>
        <p:spPr>
          <a:xfrm>
            <a:off x="838200" y="1825625"/>
            <a:ext cx="3683000" cy="4351338"/>
          </a:xfrm>
        </p:spPr>
        <p:txBody>
          <a:bodyPr/>
          <a:lstStyle/>
          <a:p>
            <a:r>
              <a:rPr lang="en-US" dirty="0">
                <a:solidFill>
                  <a:schemeClr val="accent6"/>
                </a:solidFill>
              </a:rPr>
              <a:t>Human mind is a maze and often is taking shortcuts for good or bad reasons</a:t>
            </a:r>
          </a:p>
          <a:p>
            <a:endParaRPr lang="en-US" dirty="0">
              <a:solidFill>
                <a:schemeClr val="accent6"/>
              </a:solidFill>
            </a:endParaRPr>
          </a:p>
        </p:txBody>
      </p:sp>
    </p:spTree>
    <p:extLst>
      <p:ext uri="{BB962C8B-B14F-4D97-AF65-F5344CB8AC3E}">
        <p14:creationId xmlns:p14="http://schemas.microsoft.com/office/powerpoint/2010/main" val="4086934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486F5D-9C09-4EC4-9EA0-B75823923BEC}"/>
              </a:ext>
            </a:extLst>
          </p:cNvPr>
          <p:cNvSpPr>
            <a:spLocks noGrp="1"/>
          </p:cNvSpPr>
          <p:nvPr>
            <p:ph type="title"/>
          </p:nvPr>
        </p:nvSpPr>
        <p:spPr>
          <a:xfrm>
            <a:off x="838200" y="365125"/>
            <a:ext cx="10515600" cy="1325563"/>
          </a:xfrm>
        </p:spPr>
        <p:txBody>
          <a:bodyPr anchor="ctr">
            <a:normAutofit/>
          </a:bodyPr>
          <a:lstStyle/>
          <a:p>
            <a:r>
              <a:rPr lang="en-US" dirty="0"/>
              <a:t>Summary</a:t>
            </a:r>
          </a:p>
        </p:txBody>
      </p:sp>
      <p:sp>
        <p:nvSpPr>
          <p:cNvPr id="3" name="Espace réservé du contenu 2">
            <a:extLst>
              <a:ext uri="{FF2B5EF4-FFF2-40B4-BE49-F238E27FC236}">
                <a16:creationId xmlns:a16="http://schemas.microsoft.com/office/drawing/2014/main" id="{CFBE16DF-E3F7-D0CB-07B1-3CA150112950}"/>
              </a:ext>
            </a:extLst>
          </p:cNvPr>
          <p:cNvSpPr>
            <a:spLocks noGrp="1"/>
          </p:cNvSpPr>
          <p:nvPr>
            <p:ph sz="half" idx="1"/>
          </p:nvPr>
        </p:nvSpPr>
        <p:spPr>
          <a:xfrm>
            <a:off x="838200" y="1825625"/>
            <a:ext cx="5181600" cy="4351338"/>
          </a:xfrm>
        </p:spPr>
        <p:txBody>
          <a:bodyPr>
            <a:normAutofit fontScale="92500"/>
          </a:bodyPr>
          <a:lstStyle/>
          <a:p>
            <a:r>
              <a:rPr lang="en-US" dirty="0"/>
              <a:t>Ask questions, Make Hypotheses, Validate, Repeat</a:t>
            </a:r>
          </a:p>
          <a:p>
            <a:r>
              <a:rPr lang="en-US" dirty="0"/>
              <a:t>Be a lifelong learner, be hungry for knowledge</a:t>
            </a:r>
          </a:p>
          <a:p>
            <a:r>
              <a:rPr lang="en-US" dirty="0"/>
              <a:t>Fail fast, don’t be afraid of fire</a:t>
            </a:r>
          </a:p>
          <a:p>
            <a:r>
              <a:rPr lang="en-US" dirty="0"/>
              <a:t>Know your goals and expectations from leadership</a:t>
            </a:r>
          </a:p>
          <a:p>
            <a:r>
              <a:rPr lang="en-US" dirty="0"/>
              <a:t>Find what you like</a:t>
            </a:r>
          </a:p>
          <a:p>
            <a:r>
              <a:rPr lang="en-US" dirty="0"/>
              <a:t>Help others</a:t>
            </a:r>
          </a:p>
          <a:p>
            <a:endParaRPr lang="en-US" dirty="0"/>
          </a:p>
        </p:txBody>
      </p:sp>
      <p:pic>
        <p:nvPicPr>
          <p:cNvPr id="4" name="Image 3">
            <a:extLst>
              <a:ext uri="{FF2B5EF4-FFF2-40B4-BE49-F238E27FC236}">
                <a16:creationId xmlns:a16="http://schemas.microsoft.com/office/drawing/2014/main" id="{6845443E-98D7-7CB1-681A-ECF98D1F9C76}"/>
              </a:ext>
            </a:extLst>
          </p:cNvPr>
          <p:cNvPicPr>
            <a:picLocks noChangeAspect="1"/>
          </p:cNvPicPr>
          <p:nvPr/>
        </p:nvPicPr>
        <p:blipFill>
          <a:blip r:embed="rId3"/>
          <a:stretch>
            <a:fillRect/>
          </a:stretch>
        </p:blipFill>
        <p:spPr>
          <a:xfrm>
            <a:off x="6464302" y="1825625"/>
            <a:ext cx="4597395" cy="4351338"/>
          </a:xfrm>
          <a:prstGeom prst="rect">
            <a:avLst/>
          </a:prstGeom>
          <a:noFill/>
        </p:spPr>
      </p:pic>
    </p:spTree>
    <p:extLst>
      <p:ext uri="{BB962C8B-B14F-4D97-AF65-F5344CB8AC3E}">
        <p14:creationId xmlns:p14="http://schemas.microsoft.com/office/powerpoint/2010/main" val="1239442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955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40A0D2-3FF7-A533-34C9-244D9CAEE9C2}"/>
              </a:ext>
            </a:extLst>
          </p:cNvPr>
          <p:cNvSpPr>
            <a:spLocks noGrp="1"/>
          </p:cNvSpPr>
          <p:nvPr>
            <p:ph type="title"/>
          </p:nvPr>
        </p:nvSpPr>
        <p:spPr/>
        <p:txBody>
          <a:bodyPr/>
          <a:lstStyle/>
          <a:p>
            <a:r>
              <a:rPr lang="en-US" dirty="0"/>
              <a:t>References - Methodologies</a:t>
            </a:r>
          </a:p>
        </p:txBody>
      </p:sp>
      <p:sp>
        <p:nvSpPr>
          <p:cNvPr id="3" name="Espace réservé du contenu 2">
            <a:extLst>
              <a:ext uri="{FF2B5EF4-FFF2-40B4-BE49-F238E27FC236}">
                <a16:creationId xmlns:a16="http://schemas.microsoft.com/office/drawing/2014/main" id="{214EFE8E-4698-E3C8-2D14-19436811D890}"/>
              </a:ext>
            </a:extLst>
          </p:cNvPr>
          <p:cNvSpPr>
            <a:spLocks noGrp="1"/>
          </p:cNvSpPr>
          <p:nvPr>
            <p:ph idx="1"/>
          </p:nvPr>
        </p:nvSpPr>
        <p:spPr/>
        <p:txBody>
          <a:bodyPr>
            <a:normAutofit lnSpcReduction="10000"/>
          </a:bodyPr>
          <a:lstStyle/>
          <a:p>
            <a:r>
              <a:rPr lang="en-US" dirty="0">
                <a:hlinkClick r:id="rId3"/>
              </a:rPr>
              <a:t>5 Ws</a:t>
            </a:r>
            <a:endParaRPr lang="en-US" dirty="0"/>
          </a:p>
          <a:p>
            <a:r>
              <a:rPr lang="en-US" dirty="0">
                <a:hlinkClick r:id="rId4"/>
              </a:rPr>
              <a:t>5 Why’s</a:t>
            </a:r>
            <a:endParaRPr lang="en-US" dirty="0">
              <a:hlinkClick r:id="rId5"/>
            </a:endParaRPr>
          </a:p>
          <a:p>
            <a:r>
              <a:rPr lang="en-US" dirty="0">
                <a:hlinkClick r:id="rId5"/>
              </a:rPr>
              <a:t>Known Knowns, Known Unknowns</a:t>
            </a:r>
            <a:r>
              <a:rPr lang="en-US" dirty="0"/>
              <a:t> - Donald Rumsfeld</a:t>
            </a:r>
          </a:p>
          <a:p>
            <a:r>
              <a:rPr lang="en-US" dirty="0"/>
              <a:t>Analysis of Competing Hypotheses - Richards (Dick) J. Heuer, Jr., CIA</a:t>
            </a:r>
          </a:p>
          <a:p>
            <a:pPr lvl="1"/>
            <a:r>
              <a:rPr lang="en-US" dirty="0">
                <a:hlinkClick r:id="rId6"/>
              </a:rPr>
              <a:t>Analysis_of_competing_hypotheses (wikipedia)</a:t>
            </a:r>
            <a:endParaRPr lang="en-US" dirty="0"/>
          </a:p>
          <a:p>
            <a:pPr lvl="1"/>
            <a:r>
              <a:rPr lang="en-US" dirty="0">
                <a:hlinkClick r:id="rId7"/>
              </a:rPr>
              <a:t>psychology-of-intelligence-analysis art11 (web.archive.org)</a:t>
            </a:r>
            <a:r>
              <a:rPr lang="en-US" dirty="0"/>
              <a:t>, </a:t>
            </a:r>
            <a:r>
              <a:rPr lang="en-US" dirty="0">
                <a:hlinkClick r:id="rId8"/>
              </a:rPr>
              <a:t>psychology-of-intelligence-analysis (cia.gov)</a:t>
            </a:r>
            <a:endParaRPr lang="en-US" dirty="0"/>
          </a:p>
          <a:p>
            <a:r>
              <a:rPr lang="en-US" dirty="0">
                <a:hlinkClick r:id="rId9"/>
              </a:rPr>
              <a:t>Diamond Model</a:t>
            </a:r>
            <a:r>
              <a:rPr lang="en-US" dirty="0"/>
              <a:t> - Threat Intelligence </a:t>
            </a:r>
          </a:p>
          <a:p>
            <a:r>
              <a:rPr lang="en-US" dirty="0">
                <a:hlinkClick r:id="rId10"/>
              </a:rPr>
              <a:t>Investigation Theory Training</a:t>
            </a:r>
            <a:r>
              <a:rPr lang="en-US" dirty="0"/>
              <a:t>, Chris Sanders</a:t>
            </a:r>
          </a:p>
        </p:txBody>
      </p:sp>
    </p:spTree>
    <p:extLst>
      <p:ext uri="{BB962C8B-B14F-4D97-AF65-F5344CB8AC3E}">
        <p14:creationId xmlns:p14="http://schemas.microsoft.com/office/powerpoint/2010/main" val="3331721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6C245-B912-DA74-7EDB-CFCFC78FDC31}"/>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C998AEDC-2143-3CC7-E4FB-A127CC53ED67}"/>
              </a:ext>
            </a:extLst>
          </p:cNvPr>
          <p:cNvSpPr>
            <a:spLocks noGrp="1"/>
          </p:cNvSpPr>
          <p:nvPr>
            <p:ph idx="1"/>
          </p:nvPr>
        </p:nvSpPr>
        <p:spPr/>
        <p:txBody>
          <a:bodyPr/>
          <a:lstStyle/>
          <a:p>
            <a:r>
              <a:rPr lang="en-US" dirty="0"/>
              <a:t>Be responsible</a:t>
            </a:r>
          </a:p>
          <a:p>
            <a:endParaRPr lang="en-US" dirty="0"/>
          </a:p>
          <a:p>
            <a:r>
              <a:rPr lang="en-US" dirty="0"/>
              <a:t>Be respectful</a:t>
            </a:r>
          </a:p>
          <a:p>
            <a:endParaRPr lang="en-US" dirty="0"/>
          </a:p>
          <a:p>
            <a:r>
              <a:rPr lang="en-US" dirty="0"/>
              <a:t>Be trustworthy</a:t>
            </a:r>
          </a:p>
          <a:p>
            <a:endParaRPr lang="en-US" dirty="0"/>
          </a:p>
          <a:p>
            <a:endParaRPr lang="en-US" dirty="0"/>
          </a:p>
        </p:txBody>
      </p:sp>
      <p:sp>
        <p:nvSpPr>
          <p:cNvPr id="4" name="ZoneTexte 3">
            <a:extLst>
              <a:ext uri="{FF2B5EF4-FFF2-40B4-BE49-F238E27FC236}">
                <a16:creationId xmlns:a16="http://schemas.microsoft.com/office/drawing/2014/main" id="{78A2BD31-4DE6-8A76-0F0F-75823C76282C}"/>
              </a:ext>
            </a:extLst>
          </p:cNvPr>
          <p:cNvSpPr txBox="1"/>
          <p:nvPr/>
        </p:nvSpPr>
        <p:spPr>
          <a:xfrm>
            <a:off x="985157" y="4860234"/>
            <a:ext cx="10221686" cy="1200329"/>
          </a:xfrm>
          <a:prstGeom prst="rect">
            <a:avLst/>
          </a:prstGeom>
          <a:solidFill>
            <a:schemeClr val="accent4"/>
          </a:solidFill>
          <a:ln w="12700">
            <a:solidFill>
              <a:schemeClr val="accent1"/>
            </a:solidFill>
          </a:ln>
        </p:spPr>
        <p:txBody>
          <a:bodyPr wrap="square" rtlCol="0">
            <a:spAutoFit/>
          </a:bodyPr>
          <a:lstStyle/>
          <a:p>
            <a:pPr algn="ctr"/>
            <a:r>
              <a:rPr lang="en-US" sz="2400" dirty="0"/>
              <a:t>Your investigation can decide to discipline or fire someone,</a:t>
            </a:r>
          </a:p>
          <a:p>
            <a:pPr algn="ctr"/>
            <a:r>
              <a:rPr lang="en-US" sz="2400" dirty="0"/>
              <a:t>in some case to send to jail and maybe more.</a:t>
            </a:r>
          </a:p>
          <a:p>
            <a:pPr algn="ctr"/>
            <a:r>
              <a:rPr lang="en-US" sz="2400" dirty="0"/>
              <a:t>That’s a giant responsibility. Don’t take it lightly.</a:t>
            </a:r>
          </a:p>
        </p:txBody>
      </p:sp>
    </p:spTree>
    <p:extLst>
      <p:ext uri="{BB962C8B-B14F-4D97-AF65-F5344CB8AC3E}">
        <p14:creationId xmlns:p14="http://schemas.microsoft.com/office/powerpoint/2010/main" val="2455426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C0E2C4-24FB-97A2-B960-BEC78CF952BF}"/>
              </a:ext>
            </a:extLst>
          </p:cNvPr>
          <p:cNvSpPr>
            <a:spLocks noGrp="1"/>
          </p:cNvSpPr>
          <p:nvPr>
            <p:ph type="title"/>
          </p:nvPr>
        </p:nvSpPr>
        <p:spPr/>
        <p:txBody>
          <a:bodyPr/>
          <a:lstStyle/>
          <a:p>
            <a:r>
              <a:rPr lang="en-US" dirty="0"/>
              <a:t>References - Bias</a:t>
            </a:r>
          </a:p>
        </p:txBody>
      </p:sp>
      <p:sp>
        <p:nvSpPr>
          <p:cNvPr id="3" name="Espace réservé du contenu 2">
            <a:extLst>
              <a:ext uri="{FF2B5EF4-FFF2-40B4-BE49-F238E27FC236}">
                <a16:creationId xmlns:a16="http://schemas.microsoft.com/office/drawing/2014/main" id="{949F9593-58EA-4E42-A7EF-9F8FA2D84240}"/>
              </a:ext>
            </a:extLst>
          </p:cNvPr>
          <p:cNvSpPr>
            <a:spLocks noGrp="1"/>
          </p:cNvSpPr>
          <p:nvPr>
            <p:ph idx="1"/>
          </p:nvPr>
        </p:nvSpPr>
        <p:spPr/>
        <p:txBody>
          <a:bodyPr>
            <a:normAutofit fontScale="85000" lnSpcReduction="20000"/>
          </a:bodyPr>
          <a:lstStyle/>
          <a:p>
            <a:r>
              <a:rPr lang="en-US" dirty="0">
                <a:hlinkClick r:id="rId2"/>
              </a:rPr>
              <a:t>https://en.wikipedia.org/wiki/List_of_cognitive_biases</a:t>
            </a:r>
            <a:r>
              <a:rPr lang="en-US" dirty="0"/>
              <a:t> </a:t>
            </a:r>
          </a:p>
          <a:p>
            <a:r>
              <a:rPr lang="en-US" dirty="0">
                <a:hlinkClick r:id="rId3"/>
              </a:rPr>
              <a:t>https://mediasonar.com/2019/07/24/cognitive-biases-investigations/</a:t>
            </a:r>
            <a:r>
              <a:rPr lang="en-US" dirty="0"/>
              <a:t> </a:t>
            </a:r>
          </a:p>
          <a:p>
            <a:r>
              <a:rPr lang="en-US" dirty="0">
                <a:hlinkClick r:id="rId4"/>
              </a:rPr>
              <a:t>https://www.visualcapitalist.com/every-single-cognitive-bias/</a:t>
            </a:r>
            <a:r>
              <a:rPr lang="en-US" dirty="0"/>
              <a:t> </a:t>
            </a:r>
          </a:p>
          <a:p>
            <a:r>
              <a:rPr lang="en-US" dirty="0">
                <a:hlinkClick r:id="rId5"/>
              </a:rPr>
              <a:t>Overcoming Cognitive Biases During Threat Hunts and Incident Response</a:t>
            </a:r>
            <a:r>
              <a:rPr lang="en-US" dirty="0"/>
              <a:t>, Sep 2019</a:t>
            </a:r>
          </a:p>
          <a:p>
            <a:r>
              <a:rPr lang="en-US" dirty="0">
                <a:hlinkClick r:id="rId6"/>
              </a:rPr>
              <a:t>Through Your Mind’s Eye: What Biases Are Impacting Your Security Posture?</a:t>
            </a:r>
            <a:r>
              <a:rPr lang="en-US" dirty="0"/>
              <a:t> McAfee, May 2021 </a:t>
            </a:r>
          </a:p>
          <a:p>
            <a:r>
              <a:rPr lang="en-US" dirty="0">
                <a:hlinkClick r:id="rId7"/>
              </a:rPr>
              <a:t>Correcting Prevention Bias in Your OT Cyber Incident Response</a:t>
            </a:r>
            <a:r>
              <a:rPr lang="en-US" dirty="0"/>
              <a:t>, Dragos, Jul 2021</a:t>
            </a:r>
          </a:p>
          <a:p>
            <a:r>
              <a:rPr lang="en-US" dirty="0">
                <a:hlinkClick r:id="rId8"/>
              </a:rPr>
              <a:t>Avoiding Cognitive Bias in Your Investigations</a:t>
            </a:r>
            <a:r>
              <a:rPr lang="en-US" dirty="0"/>
              <a:t>, </a:t>
            </a:r>
            <a:r>
              <a:rPr lang="en-US" dirty="0" err="1"/>
              <a:t>Maltego</a:t>
            </a:r>
            <a:r>
              <a:rPr lang="en-US" dirty="0"/>
              <a:t>, Oct 2022</a:t>
            </a:r>
          </a:p>
          <a:p>
            <a:r>
              <a:rPr lang="en-US" dirty="0">
                <a:hlinkClick r:id="rId9"/>
              </a:rPr>
              <a:t>Common Cyber Threat Intel Biases</a:t>
            </a:r>
            <a:r>
              <a:rPr lang="en-US" dirty="0"/>
              <a:t>, Matt Richard, May 2023</a:t>
            </a:r>
          </a:p>
          <a:p>
            <a:endParaRPr lang="en-US" dirty="0"/>
          </a:p>
        </p:txBody>
      </p:sp>
    </p:spTree>
    <p:extLst>
      <p:ext uri="{BB962C8B-B14F-4D97-AF65-F5344CB8AC3E}">
        <p14:creationId xmlns:p14="http://schemas.microsoft.com/office/powerpoint/2010/main" val="338087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7D3580-A2E7-B68E-B658-4FF748DA85FD}"/>
              </a:ext>
            </a:extLst>
          </p:cNvPr>
          <p:cNvSpPr>
            <a:spLocks noGrp="1"/>
          </p:cNvSpPr>
          <p:nvPr>
            <p:ph type="title"/>
          </p:nvPr>
        </p:nvSpPr>
        <p:spPr/>
        <p:txBody>
          <a:bodyPr/>
          <a:lstStyle/>
          <a:p>
            <a:r>
              <a:rPr lang="en-US" dirty="0"/>
              <a:t>References – Twitter </a:t>
            </a:r>
            <a:r>
              <a:rPr lang="en-US" dirty="0" err="1"/>
              <a:t>misc</a:t>
            </a:r>
            <a:endParaRPr lang="en-US" dirty="0"/>
          </a:p>
        </p:txBody>
      </p:sp>
      <p:sp>
        <p:nvSpPr>
          <p:cNvPr id="3" name="Espace réservé du contenu 2">
            <a:extLst>
              <a:ext uri="{FF2B5EF4-FFF2-40B4-BE49-F238E27FC236}">
                <a16:creationId xmlns:a16="http://schemas.microsoft.com/office/drawing/2014/main" id="{9C702637-11C8-834B-20B4-FC316CCC0145}"/>
              </a:ext>
            </a:extLst>
          </p:cNvPr>
          <p:cNvSpPr>
            <a:spLocks noGrp="1"/>
          </p:cNvSpPr>
          <p:nvPr>
            <p:ph idx="1"/>
          </p:nvPr>
        </p:nvSpPr>
        <p:spPr/>
        <p:txBody>
          <a:bodyPr>
            <a:normAutofit fontScale="62500" lnSpcReduction="20000"/>
          </a:bodyPr>
          <a:lstStyle/>
          <a:p>
            <a:r>
              <a:rPr lang="en-US" dirty="0">
                <a:hlinkClick r:id="rId2"/>
              </a:rPr>
              <a:t>Life-long student mentality is key to success as a SOC analyst, that's one of the things I learned from @jhencinskiand the leadership at @expel_io. Great advice here in the blog, and I think experience as a SOC analyst can take you literally anywhere you'</a:t>
            </a:r>
            <a:endParaRPr lang="en-US" dirty="0"/>
          </a:p>
          <a:p>
            <a:r>
              <a:rPr lang="en-US" dirty="0">
                <a:hlinkClick r:id="rId3"/>
              </a:rPr>
              <a:t>5 helpful habits for aspiring #SOC analysts 1. Survey the field, #FF folks like @stvemillertime 2. Combine reading &amp; practice 3. Seek learning, not just reading 4. Develop an attacker mindset 5. Be dauntless! Apply, maybe you get a no. Try again! Apr 2021</a:t>
            </a:r>
            <a:endParaRPr lang="en-US" dirty="0"/>
          </a:p>
          <a:p>
            <a:r>
              <a:rPr lang="en-US" dirty="0">
                <a:hlinkClick r:id="rId4"/>
              </a:rPr>
              <a:t>It’s sometimes hard to remember as a security professional that other people generally don’t see the world in terms of what criminals and pranksters will *for sure* exploit, constantly, and what the result will be. They don’t. It’s not common. Apr 2021</a:t>
            </a:r>
            <a:endParaRPr lang="en-US" dirty="0"/>
          </a:p>
          <a:p>
            <a:r>
              <a:rPr lang="en-US" dirty="0">
                <a:hlinkClick r:id="rId5"/>
              </a:rPr>
              <a:t>1. Never stop learning.2. See failure as a beginning.3. Teach others what you know.4. Assume nothing, question everything.5. Analyze objectively.6. Practice humility.7. Respect constructive criticism.8. Love what you do.9. Give credit where it's due.10. T</a:t>
            </a:r>
            <a:endParaRPr lang="en-US" dirty="0"/>
          </a:p>
          <a:p>
            <a:r>
              <a:rPr lang="en-US" dirty="0">
                <a:hlinkClick r:id="rId6"/>
              </a:rPr>
              <a:t>Struggling to find ‘bad’ in your SIEM? Here are two simple tips.1. Pivot. Ok so X user created an alert for being added to a privileged group. Obviously check the user account itself, but then pivot to the asset , what events occurred on it during the tim</a:t>
            </a:r>
            <a:endParaRPr lang="en-US" dirty="0"/>
          </a:p>
        </p:txBody>
      </p:sp>
    </p:spTree>
    <p:extLst>
      <p:ext uri="{BB962C8B-B14F-4D97-AF65-F5344CB8AC3E}">
        <p14:creationId xmlns:p14="http://schemas.microsoft.com/office/powerpoint/2010/main" val="3038412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EDA652-53EF-DE7B-48AA-73A627E2223E}"/>
              </a:ext>
            </a:extLst>
          </p:cNvPr>
          <p:cNvSpPr>
            <a:spLocks noGrp="1"/>
          </p:cNvSpPr>
          <p:nvPr>
            <p:ph type="title"/>
          </p:nvPr>
        </p:nvSpPr>
        <p:spPr>
          <a:xfrm>
            <a:off x="838200" y="365125"/>
            <a:ext cx="10515600" cy="1325563"/>
          </a:xfrm>
        </p:spPr>
        <p:txBody>
          <a:bodyPr anchor="ctr">
            <a:normAutofit/>
          </a:bodyPr>
          <a:lstStyle/>
          <a:p>
            <a:r>
              <a:rPr lang="en-US" dirty="0"/>
              <a:t>Peer review or dual control</a:t>
            </a:r>
          </a:p>
        </p:txBody>
      </p:sp>
      <p:sp>
        <p:nvSpPr>
          <p:cNvPr id="3" name="Espace réservé du contenu 2">
            <a:extLst>
              <a:ext uri="{FF2B5EF4-FFF2-40B4-BE49-F238E27FC236}">
                <a16:creationId xmlns:a16="http://schemas.microsoft.com/office/drawing/2014/main" id="{1FA28101-48DE-8FD2-8369-AE0C68897B49}"/>
              </a:ext>
            </a:extLst>
          </p:cNvPr>
          <p:cNvSpPr>
            <a:spLocks noGrp="1"/>
          </p:cNvSpPr>
          <p:nvPr>
            <p:ph sz="half" idx="1"/>
          </p:nvPr>
        </p:nvSpPr>
        <p:spPr>
          <a:xfrm>
            <a:off x="838200" y="1825625"/>
            <a:ext cx="5181600" cy="4351338"/>
          </a:xfrm>
        </p:spPr>
        <p:txBody>
          <a:bodyPr>
            <a:normAutofit lnSpcReduction="10000"/>
          </a:bodyPr>
          <a:lstStyle/>
          <a:p>
            <a:r>
              <a:rPr lang="en-US" sz="2000" dirty="0"/>
              <a:t>Most investigations but the basic ones can and should be reviewed by your internal peers, management and internal auditors.</a:t>
            </a:r>
          </a:p>
          <a:p>
            <a:endParaRPr lang="en-US" sz="2000" dirty="0"/>
          </a:p>
          <a:p>
            <a:r>
              <a:rPr lang="en-US" sz="2000" dirty="0"/>
              <a:t>Depending on context, it may be reviewed by external auditors, lawyers and journalists.</a:t>
            </a:r>
          </a:p>
          <a:p>
            <a:endParaRPr lang="en-US" sz="2000" dirty="0"/>
          </a:p>
          <a:p>
            <a:r>
              <a:rPr lang="en-US" sz="2000" dirty="0"/>
              <a:t>Not all investigations are equals. "Choose your battle" but ensure to document and communicate limitations and tradeoffs to your team and management.</a:t>
            </a:r>
          </a:p>
          <a:p>
            <a:endParaRPr lang="en-US" sz="2000" dirty="0"/>
          </a:p>
          <a:p>
            <a:endParaRPr lang="en-US" sz="2000" dirty="0"/>
          </a:p>
        </p:txBody>
      </p:sp>
      <p:pic>
        <p:nvPicPr>
          <p:cNvPr id="4" name="Picture 2">
            <a:extLst>
              <a:ext uri="{FF2B5EF4-FFF2-40B4-BE49-F238E27FC236}">
                <a16:creationId xmlns:a16="http://schemas.microsoft.com/office/drawing/2014/main" id="{070CBDC0-7E76-2A73-80E4-1DBF460533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03207" y="1825625"/>
            <a:ext cx="2719586" cy="4351338"/>
          </a:xfrm>
          <a:prstGeom prst="rect">
            <a:avLst/>
          </a:prstGeom>
          <a:noFill/>
        </p:spPr>
      </p:pic>
      <p:sp>
        <p:nvSpPr>
          <p:cNvPr id="5" name="ZoneTexte 4">
            <a:extLst>
              <a:ext uri="{FF2B5EF4-FFF2-40B4-BE49-F238E27FC236}">
                <a16:creationId xmlns:a16="http://schemas.microsoft.com/office/drawing/2014/main" id="{D14B0DAA-C7A5-8376-90D8-FA2EAC696F4F}"/>
              </a:ext>
            </a:extLst>
          </p:cNvPr>
          <p:cNvSpPr txBox="1"/>
          <p:nvPr/>
        </p:nvSpPr>
        <p:spPr>
          <a:xfrm>
            <a:off x="6952183" y="1470111"/>
            <a:ext cx="3612995" cy="369332"/>
          </a:xfrm>
          <a:prstGeom prst="rect">
            <a:avLst/>
          </a:prstGeom>
          <a:noFill/>
        </p:spPr>
        <p:txBody>
          <a:bodyPr wrap="square" rtlCol="0">
            <a:spAutoFit/>
          </a:bodyPr>
          <a:lstStyle/>
          <a:p>
            <a:pPr algn="ctr"/>
            <a:r>
              <a:rPr lang="en-US" dirty="0">
                <a:solidFill>
                  <a:schemeClr val="accent5"/>
                </a:solidFill>
              </a:rPr>
              <a:t>Which Rule of Law? New York Times</a:t>
            </a:r>
          </a:p>
        </p:txBody>
      </p:sp>
    </p:spTree>
    <p:extLst>
      <p:ext uri="{BB962C8B-B14F-4D97-AF65-F5344CB8AC3E}">
        <p14:creationId xmlns:p14="http://schemas.microsoft.com/office/powerpoint/2010/main" val="2592982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88A566-0D04-AE78-ABA3-A81FCBF50E62}"/>
              </a:ext>
            </a:extLst>
          </p:cNvPr>
          <p:cNvSpPr>
            <a:spLocks noGrp="1"/>
          </p:cNvSpPr>
          <p:nvPr>
            <p:ph type="title"/>
          </p:nvPr>
        </p:nvSpPr>
        <p:spPr/>
        <p:txBody>
          <a:bodyPr/>
          <a:lstStyle/>
          <a:p>
            <a:r>
              <a:rPr lang="en-US" dirty="0"/>
              <a:t>Mindset</a:t>
            </a:r>
          </a:p>
        </p:txBody>
      </p:sp>
      <p:sp>
        <p:nvSpPr>
          <p:cNvPr id="3" name="Espace réservé du texte 2">
            <a:extLst>
              <a:ext uri="{FF2B5EF4-FFF2-40B4-BE49-F238E27FC236}">
                <a16:creationId xmlns:a16="http://schemas.microsoft.com/office/drawing/2014/main" id="{CB3B6292-BDEE-7101-FED2-84678A6F502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044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A7621E5-6132-CBCA-3305-321995DDA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380807"/>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91FE104-5CBD-268C-D9EE-136E50F81DEB}"/>
              </a:ext>
            </a:extLst>
          </p:cNvPr>
          <p:cNvSpPr>
            <a:spLocks noGrp="1"/>
          </p:cNvSpPr>
          <p:nvPr>
            <p:ph type="title"/>
          </p:nvPr>
        </p:nvSpPr>
        <p:spPr>
          <a:xfrm>
            <a:off x="838200" y="365125"/>
            <a:ext cx="5143500" cy="1325563"/>
          </a:xfrm>
        </p:spPr>
        <p:txBody>
          <a:bodyPr/>
          <a:lstStyle/>
          <a:p>
            <a:r>
              <a:rPr lang="en-US" dirty="0"/>
              <a:t>Questioning mindset</a:t>
            </a:r>
          </a:p>
        </p:txBody>
      </p:sp>
    </p:spTree>
    <p:extLst>
      <p:ext uri="{BB962C8B-B14F-4D97-AF65-F5344CB8AC3E}">
        <p14:creationId xmlns:p14="http://schemas.microsoft.com/office/powerpoint/2010/main" val="3176677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46441EA-DB55-E1EE-77EE-4C6B5BB143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9718" y="0"/>
            <a:ext cx="6692564" cy="6846614"/>
          </a:xfrm>
          <a:prstGeom prst="rect">
            <a:avLst/>
          </a:prstGeom>
          <a:solidFill>
            <a:srgbClr val="FFFFFF"/>
          </a:solidFill>
        </p:spPr>
      </p:pic>
      <p:sp>
        <p:nvSpPr>
          <p:cNvPr id="2" name="Titre 1">
            <a:extLst>
              <a:ext uri="{FF2B5EF4-FFF2-40B4-BE49-F238E27FC236}">
                <a16:creationId xmlns:a16="http://schemas.microsoft.com/office/drawing/2014/main" id="{75CF31C6-FFD1-E147-F897-CE3E1FA5743D}"/>
              </a:ext>
            </a:extLst>
          </p:cNvPr>
          <p:cNvSpPr>
            <a:spLocks noGrp="1"/>
          </p:cNvSpPr>
          <p:nvPr>
            <p:ph type="title"/>
          </p:nvPr>
        </p:nvSpPr>
        <p:spPr>
          <a:xfrm>
            <a:off x="838200" y="365125"/>
            <a:ext cx="5054600" cy="1285875"/>
          </a:xfrm>
        </p:spPr>
        <p:txBody>
          <a:bodyPr anchor="ctr">
            <a:normAutofit/>
          </a:bodyPr>
          <a:lstStyle/>
          <a:p>
            <a:r>
              <a:rPr lang="en-US" dirty="0"/>
              <a:t>Detective mindset</a:t>
            </a:r>
          </a:p>
        </p:txBody>
      </p:sp>
    </p:spTree>
    <p:extLst>
      <p:ext uri="{BB962C8B-B14F-4D97-AF65-F5344CB8AC3E}">
        <p14:creationId xmlns:p14="http://schemas.microsoft.com/office/powerpoint/2010/main" val="291518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513DEA-3976-CAD9-2A6D-A1C4E450E398}"/>
              </a:ext>
            </a:extLst>
          </p:cNvPr>
          <p:cNvSpPr>
            <a:spLocks noGrp="1"/>
          </p:cNvSpPr>
          <p:nvPr>
            <p:ph type="title"/>
          </p:nvPr>
        </p:nvSpPr>
        <p:spPr/>
        <p:txBody>
          <a:bodyPr/>
          <a:lstStyle/>
          <a:p>
            <a:r>
              <a:rPr lang="en-US" dirty="0"/>
              <a:t>Feedback loop</a:t>
            </a:r>
          </a:p>
        </p:txBody>
      </p:sp>
      <p:pic>
        <p:nvPicPr>
          <p:cNvPr id="4" name="Graphique 3">
            <a:extLst>
              <a:ext uri="{FF2B5EF4-FFF2-40B4-BE49-F238E27FC236}">
                <a16:creationId xmlns:a16="http://schemas.microsoft.com/office/drawing/2014/main" id="{53F40E80-9747-1BDA-76EB-B32A3C0EF6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12066" y="2187033"/>
            <a:ext cx="4967868" cy="2483934"/>
          </a:xfrm>
          <a:prstGeom prst="rect">
            <a:avLst/>
          </a:prstGeom>
        </p:spPr>
      </p:pic>
      <p:sp>
        <p:nvSpPr>
          <p:cNvPr id="5" name="ZoneTexte 4">
            <a:extLst>
              <a:ext uri="{FF2B5EF4-FFF2-40B4-BE49-F238E27FC236}">
                <a16:creationId xmlns:a16="http://schemas.microsoft.com/office/drawing/2014/main" id="{3F8F2E30-E6B2-C1A4-149D-0991432E66E9}"/>
              </a:ext>
            </a:extLst>
          </p:cNvPr>
          <p:cNvSpPr txBox="1"/>
          <p:nvPr/>
        </p:nvSpPr>
        <p:spPr>
          <a:xfrm>
            <a:off x="985157" y="5352586"/>
            <a:ext cx="10221686" cy="830997"/>
          </a:xfrm>
          <a:prstGeom prst="rect">
            <a:avLst/>
          </a:prstGeom>
          <a:solidFill>
            <a:schemeClr val="accent4"/>
          </a:solidFill>
          <a:ln w="12700">
            <a:solidFill>
              <a:schemeClr val="accent1"/>
            </a:solidFill>
          </a:ln>
        </p:spPr>
        <p:txBody>
          <a:bodyPr wrap="square" rtlCol="0">
            <a:spAutoFit/>
          </a:bodyPr>
          <a:lstStyle/>
          <a:p>
            <a:pPr algn="ctr"/>
            <a:r>
              <a:rPr lang="en-US" sz="2400" dirty="0"/>
              <a:t>There is no perfection. Small or big, there is always something to share, improve.</a:t>
            </a:r>
          </a:p>
          <a:p>
            <a:pPr algn="ctr"/>
            <a:r>
              <a:rPr lang="en-US" sz="2400" dirty="0"/>
              <a:t>If none, it is likely you did not use enough the process or tool.</a:t>
            </a:r>
          </a:p>
        </p:txBody>
      </p:sp>
    </p:spTree>
    <p:extLst>
      <p:ext uri="{BB962C8B-B14F-4D97-AF65-F5344CB8AC3E}">
        <p14:creationId xmlns:p14="http://schemas.microsoft.com/office/powerpoint/2010/main" val="256828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BDE90B-7E47-F086-7E45-C0E0DCC836BD}"/>
              </a:ext>
            </a:extLst>
          </p:cNvPr>
          <p:cNvSpPr>
            <a:spLocks noGrp="1"/>
          </p:cNvSpPr>
          <p:nvPr>
            <p:ph type="title"/>
          </p:nvPr>
        </p:nvSpPr>
        <p:spPr/>
        <p:txBody>
          <a:bodyPr/>
          <a:lstStyle/>
          <a:p>
            <a:r>
              <a:rPr lang="en-US" dirty="0"/>
              <a:t>Or is it just science?</a:t>
            </a:r>
          </a:p>
        </p:txBody>
      </p:sp>
      <p:sp>
        <p:nvSpPr>
          <p:cNvPr id="3" name="Espace réservé du contenu 2">
            <a:extLst>
              <a:ext uri="{FF2B5EF4-FFF2-40B4-BE49-F238E27FC236}">
                <a16:creationId xmlns:a16="http://schemas.microsoft.com/office/drawing/2014/main" id="{5362B417-B754-C42F-A87A-AD98A26E2105}"/>
              </a:ext>
            </a:extLst>
          </p:cNvPr>
          <p:cNvSpPr>
            <a:spLocks noGrp="1"/>
          </p:cNvSpPr>
          <p:nvPr>
            <p:ph idx="1"/>
          </p:nvPr>
        </p:nvSpPr>
        <p:spPr/>
        <p:txBody>
          <a:bodyPr/>
          <a:lstStyle/>
          <a:p>
            <a:pPr marL="0" indent="0" algn="ctr">
              <a:buNone/>
            </a:pPr>
            <a:endParaRPr lang="en-US" sz="2800" dirty="0"/>
          </a:p>
          <a:p>
            <a:pPr marL="0" indent="0" algn="ctr">
              <a:buNone/>
            </a:pPr>
            <a:endParaRPr lang="en-US" dirty="0"/>
          </a:p>
          <a:p>
            <a:pPr marL="0" indent="0" algn="ctr">
              <a:buNone/>
            </a:pPr>
            <a:r>
              <a:rPr lang="en-US" sz="2800" dirty="0"/>
              <a:t>Observation, Skepticism, Hypotheses, Test/Validate</a:t>
            </a:r>
          </a:p>
          <a:p>
            <a:pPr marL="0" indent="0" algn="ctr">
              <a:buNone/>
            </a:pPr>
            <a:endParaRPr lang="en-US" dirty="0"/>
          </a:p>
          <a:p>
            <a:pPr marL="0" indent="0" algn="ctr">
              <a:buNone/>
            </a:pPr>
            <a:r>
              <a:rPr lang="en-US" dirty="0"/>
              <a:t>https://</a:t>
            </a:r>
            <a:r>
              <a:rPr lang="en-US" dirty="0" err="1"/>
              <a:t>en.wikipedia.org</a:t>
            </a:r>
            <a:r>
              <a:rPr lang="en-US" dirty="0"/>
              <a:t>/wiki/</a:t>
            </a:r>
            <a:r>
              <a:rPr lang="en-US" dirty="0" err="1"/>
              <a:t>Scientific_method</a:t>
            </a:r>
            <a:endParaRPr lang="en-US" dirty="0"/>
          </a:p>
          <a:p>
            <a:pPr marL="0" indent="0">
              <a:buNone/>
            </a:pPr>
            <a:endParaRPr lang="en-US" dirty="0"/>
          </a:p>
        </p:txBody>
      </p:sp>
    </p:spTree>
    <p:extLst>
      <p:ext uri="{BB962C8B-B14F-4D97-AF65-F5344CB8AC3E}">
        <p14:creationId xmlns:p14="http://schemas.microsoft.com/office/powerpoint/2010/main" val="244965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8813E6-B901-A018-15FF-429987D61375}"/>
              </a:ext>
            </a:extLst>
          </p:cNvPr>
          <p:cNvSpPr>
            <a:spLocks noGrp="1"/>
          </p:cNvSpPr>
          <p:nvPr>
            <p:ph type="title"/>
          </p:nvPr>
        </p:nvSpPr>
        <p:spPr/>
        <p:txBody>
          <a:bodyPr/>
          <a:lstStyle/>
          <a:p>
            <a:r>
              <a:rPr lang="en-US" dirty="0"/>
              <a:t>What about Security Incident?</a:t>
            </a:r>
          </a:p>
        </p:txBody>
      </p:sp>
      <p:sp>
        <p:nvSpPr>
          <p:cNvPr id="3" name="Espace réservé du texte 2">
            <a:extLst>
              <a:ext uri="{FF2B5EF4-FFF2-40B4-BE49-F238E27FC236}">
                <a16:creationId xmlns:a16="http://schemas.microsoft.com/office/drawing/2014/main" id="{7B714ADB-F6F8-956B-99B9-A78677C436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30020182"/>
      </p:ext>
    </p:extLst>
  </p:cSld>
  <p:clrMapOvr>
    <a:masterClrMapping/>
  </p:clrMapOvr>
</p:sld>
</file>

<file path=ppt/theme/theme1.xml><?xml version="1.0" encoding="utf-8"?>
<a:theme xmlns:a="http://schemas.openxmlformats.org/drawingml/2006/main" name="Thème Office">
  <a:themeElements>
    <a:clrScheme name="DEFCON 31">
      <a:dk1>
        <a:sysClr val="windowText" lastClr="000000"/>
      </a:dk1>
      <a:lt1>
        <a:sysClr val="window" lastClr="FFFFFF"/>
      </a:lt1>
      <a:dk2>
        <a:srgbClr val="788DA8"/>
      </a:dk2>
      <a:lt2>
        <a:srgbClr val="E7E6E6"/>
      </a:lt2>
      <a:accent1>
        <a:srgbClr val="686EA0"/>
      </a:accent1>
      <a:accent2>
        <a:srgbClr val="81C8BD"/>
      </a:accent2>
      <a:accent3>
        <a:srgbClr val="ECDA25"/>
      </a:accent3>
      <a:accent4>
        <a:srgbClr val="F8A28B"/>
      </a:accent4>
      <a:accent5>
        <a:srgbClr val="DEEBF6"/>
      </a:accent5>
      <a:accent6>
        <a:srgbClr val="5B9BD5"/>
      </a:accent6>
      <a:hlink>
        <a:srgbClr val="686EA0"/>
      </a:hlink>
      <a:folHlink>
        <a:srgbClr val="686EA0"/>
      </a:folHlink>
    </a:clrScheme>
    <a:fontScheme name="DEFCON 31">
      <a:majorFont>
        <a:latin typeface="Freewa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TV - Project Obsidian - Template - Dark Mode - DC31" id="{398DFA3A-410E-4CFB-9743-56DCD0D504A1}" vid="{B4A70147-E78B-4E6D-8ED0-4B3FF3BDDA2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Thème Office</Template>
  <TotalTime>652</TotalTime>
  <Words>1444</Words>
  <Application>Microsoft Macintosh PowerPoint</Application>
  <PresentationFormat>Widescreen</PresentationFormat>
  <Paragraphs>125</Paragraphs>
  <Slides>21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Benguiat</vt:lpstr>
      <vt:lpstr>Calibri</vt:lpstr>
      <vt:lpstr>Wingdings</vt:lpstr>
      <vt:lpstr>Freeway Gothic</vt:lpstr>
      <vt:lpstr>Courier New</vt:lpstr>
      <vt:lpstr>Arial</vt:lpstr>
      <vt:lpstr>Thème Office</vt:lpstr>
      <vt:lpstr>IR 101 The analyst mindset</vt:lpstr>
      <vt:lpstr>Disclaimer</vt:lpstr>
      <vt:lpstr>Peer review or dual control</vt:lpstr>
      <vt:lpstr>Mindset</vt:lpstr>
      <vt:lpstr>Questioning mindset</vt:lpstr>
      <vt:lpstr>Detective mindset</vt:lpstr>
      <vt:lpstr>Feedback loop</vt:lpstr>
      <vt:lpstr>Or is it just science?</vt:lpstr>
      <vt:lpstr>What about Security Incident?</vt:lpstr>
      <vt:lpstr>Don't panic!</vt:lpstr>
      <vt:lpstr>Act fast!</vt:lpstr>
      <vt:lpstr>Act fast does not mean reckless</vt:lpstr>
      <vt:lpstr>Example: Isolate system action</vt:lpstr>
      <vt:lpstr>Investigate</vt:lpstr>
      <vt:lpstr>Some methodologies</vt:lpstr>
      <vt:lpstr>Be mindful of Bias</vt:lpstr>
      <vt:lpstr>Summary</vt:lpstr>
      <vt:lpstr>PowerPoint Presentation</vt:lpstr>
      <vt:lpstr>References - Methodologies</vt:lpstr>
      <vt:lpstr>References - Bias</vt:lpstr>
      <vt:lpstr>References – Twitter misc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Julien Touche</dc:creator>
  <cp:lastModifiedBy>Julien Touche</cp:lastModifiedBy>
  <cp:revision>36</cp:revision>
  <dcterms:created xsi:type="dcterms:W3CDTF">2023-04-02T23:03:48Z</dcterms:created>
  <dcterms:modified xsi:type="dcterms:W3CDTF">2023-05-14T16:11:08Z</dcterms:modified>
</cp:coreProperties>
</file>